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108"/>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358" r:id="rId74"/>
    <p:sldId id="347" r:id="rId75"/>
    <p:sldId id="348" r:id="rId76"/>
    <p:sldId id="349" r:id="rId77"/>
    <p:sldId id="350" r:id="rId78"/>
    <p:sldId id="351" r:id="rId79"/>
    <p:sldId id="352" r:id="rId80"/>
    <p:sldId id="353" r:id="rId81"/>
    <p:sldId id="354" r:id="rId82"/>
    <p:sldId id="355" r:id="rId83"/>
    <p:sldId id="356" r:id="rId84"/>
    <p:sldId id="359" r:id="rId85"/>
    <p:sldId id="360" r:id="rId86"/>
    <p:sldId id="357"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360"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77A3AEE5-65FA-4149-907E-26A77BBE70BA}" type="datetimeFigureOut">
              <a:rPr lang="en-IN" smtClean="0"/>
              <a:pPr/>
              <a:t>02-08-2022</a:t>
            </a:fld>
            <a:endParaRPr lang="en-IN"/>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0E7210F9-6746-4E91-ADA9-2CFA9E4FCDA6}" type="slidenum">
              <a:rPr lang="en-IN" smtClean="0"/>
              <a:pPr/>
              <a:t>‹#›</a:t>
            </a:fld>
            <a:endParaRPr lang="en-IN"/>
          </a:p>
        </p:txBody>
      </p:sp>
    </p:spTree>
    <p:extLst>
      <p:ext uri="{BB962C8B-B14F-4D97-AF65-F5344CB8AC3E}">
        <p14:creationId xmlns:p14="http://schemas.microsoft.com/office/powerpoint/2010/main" val="400266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28FE48-32A8-45A1-8DCC-CDCD6868EBF8}" type="slidenum">
              <a:rPr lang="en-US" smtClean="0"/>
              <a:pPr/>
              <a:t>26</a:t>
            </a:fld>
            <a:endParaRPr lang="en-US"/>
          </a:p>
        </p:txBody>
      </p:sp>
    </p:spTree>
    <p:extLst>
      <p:ext uri="{BB962C8B-B14F-4D97-AF65-F5344CB8AC3E}">
        <p14:creationId xmlns:p14="http://schemas.microsoft.com/office/powerpoint/2010/main" val="299340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CRT displays are bulky and heavier ,they offer better screen resolution and brightness for HMD.</a:t>
            </a:r>
          </a:p>
          <a:p>
            <a:r>
              <a:rPr lang="en-US" dirty="0"/>
              <a:t>HMD mostly consist of a tracking device in the so that the point of view displayed in the monitors changes as the user moves his head.  </a:t>
            </a:r>
            <a:endParaRPr lang="en-US" dirty="0">
              <a:hlinkClick r:id="" action="ppaction://hlinkfile"/>
            </a:endParaRPr>
          </a:p>
          <a:p>
            <a:r>
              <a:rPr lang="en-US" dirty="0">
                <a:hlinkClick r:id="" action="ppaction://hlinkfile"/>
              </a:rPr>
              <a:t>Google glasses</a:t>
            </a:r>
            <a:r>
              <a:rPr lang="en-US" dirty="0"/>
              <a:t> are also an example of HMD’s.</a:t>
            </a:r>
          </a:p>
          <a:p>
            <a:r>
              <a:rPr lang="en-US" dirty="0"/>
              <a:t>Google glass is an optical HMD ,shaped like a pair of eye glasses which allows the user to access information in the internet through voice commands, and display such information in a corner of the glass.</a:t>
            </a:r>
          </a:p>
          <a:p>
            <a:r>
              <a:rPr lang="en-US" dirty="0"/>
              <a:t>HMDs are not only used in virtual reality gaming, they’ve also been utilized in military, medical and engineering contexts to name a few.</a:t>
            </a:r>
          </a:p>
          <a:p>
            <a:r>
              <a:rPr lang="en-US" dirty="0" err="1"/>
              <a:t>Eg</a:t>
            </a:r>
            <a:r>
              <a:rPr lang="en-US" dirty="0"/>
              <a:t>: Virtual library, Virtual training sessions, etc.</a:t>
            </a:r>
          </a:p>
        </p:txBody>
      </p:sp>
      <p:sp>
        <p:nvSpPr>
          <p:cNvPr id="4" name="Slide Number Placeholder 3"/>
          <p:cNvSpPr>
            <a:spLocks noGrp="1"/>
          </p:cNvSpPr>
          <p:nvPr>
            <p:ph type="sldNum" sz="quarter" idx="10"/>
          </p:nvPr>
        </p:nvSpPr>
        <p:spPr/>
        <p:txBody>
          <a:bodyPr/>
          <a:lstStyle/>
          <a:p>
            <a:fld id="{0628FE48-32A8-45A1-8DCC-CDCD6868EBF8}" type="slidenum">
              <a:rPr lang="en-US" smtClean="0"/>
              <a:pPr/>
              <a:t>30</a:t>
            </a:fld>
            <a:endParaRPr lang="en-US"/>
          </a:p>
        </p:txBody>
      </p:sp>
    </p:spTree>
    <p:extLst>
      <p:ext uri="{BB962C8B-B14F-4D97-AF65-F5344CB8AC3E}">
        <p14:creationId xmlns:p14="http://schemas.microsoft.com/office/powerpoint/2010/main" val="250594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virtual binocular measures the user’s viewing direction.</a:t>
            </a:r>
          </a:p>
          <a:p>
            <a:r>
              <a:rPr lang="en-US" sz="1200" dirty="0"/>
              <a:t>It allows variable distance focusing as well as zooming on the scene.</a:t>
            </a:r>
          </a:p>
          <a:p>
            <a:r>
              <a:rPr lang="en-US" sz="1200" dirty="0"/>
              <a:t>It is connected to a computer running on a serial line.</a:t>
            </a:r>
          </a:p>
          <a:p>
            <a:r>
              <a:rPr lang="en-US" sz="1200" dirty="0"/>
              <a:t>Virtual binoculars can be used by the soldiers </a:t>
            </a:r>
          </a:p>
          <a:p>
            <a:pPr marL="0" indent="0">
              <a:buNone/>
            </a:pPr>
            <a:r>
              <a:rPr lang="en-US" sz="1200" dirty="0"/>
              <a:t>     to see </a:t>
            </a:r>
            <a:r>
              <a:rPr lang="en-US" sz="1200" dirty="0" err="1"/>
              <a:t>wheather</a:t>
            </a:r>
            <a:r>
              <a:rPr lang="en-US" sz="1200" dirty="0"/>
              <a:t> any movement Is there in </a:t>
            </a:r>
          </a:p>
          <a:p>
            <a:pPr marL="0" indent="0">
              <a:buNone/>
            </a:pPr>
            <a:r>
              <a:rPr lang="en-US" sz="1200" dirty="0"/>
              <a:t>     enemy camps, specially borders.</a:t>
            </a:r>
          </a:p>
        </p:txBody>
      </p:sp>
      <p:sp>
        <p:nvSpPr>
          <p:cNvPr id="4" name="Slide Number Placeholder 3"/>
          <p:cNvSpPr>
            <a:spLocks noGrp="1"/>
          </p:cNvSpPr>
          <p:nvPr>
            <p:ph type="sldNum" sz="quarter" idx="10"/>
          </p:nvPr>
        </p:nvSpPr>
        <p:spPr/>
        <p:txBody>
          <a:bodyPr/>
          <a:lstStyle/>
          <a:p>
            <a:fld id="{0628FE48-32A8-45A1-8DCC-CDCD6868EBF8}" type="slidenum">
              <a:rPr lang="en-US" smtClean="0"/>
              <a:pPr/>
              <a:t>32</a:t>
            </a:fld>
            <a:endParaRPr lang="en-US"/>
          </a:p>
        </p:txBody>
      </p:sp>
    </p:spTree>
    <p:extLst>
      <p:ext uri="{BB962C8B-B14F-4D97-AF65-F5344CB8AC3E}">
        <p14:creationId xmlns:p14="http://schemas.microsoft.com/office/powerpoint/2010/main" val="388391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i="1" dirty="0"/>
              <a:t>Passive</a:t>
            </a:r>
            <a:r>
              <a:rPr lang="en-US" sz="1200" dirty="0"/>
              <a:t> </a:t>
            </a:r>
            <a:r>
              <a:rPr lang="en-US" sz="1200" dirty="0" err="1"/>
              <a:t>autostereoscopic</a:t>
            </a:r>
            <a:r>
              <a:rPr lang="en-US" sz="1200" dirty="0"/>
              <a:t> displays- </a:t>
            </a:r>
            <a:r>
              <a:rPr lang="en-US" sz="1200" dirty="0" err="1"/>
              <a:t>donot</a:t>
            </a:r>
            <a:r>
              <a:rPr lang="en-US" sz="1200" dirty="0"/>
              <a:t> track user’s   		head ,this restricting user’s position.</a:t>
            </a:r>
          </a:p>
          <a:p>
            <a:pPr marL="0" indent="0">
              <a:buNone/>
            </a:pPr>
            <a:r>
              <a:rPr lang="en-US" sz="1200" b="1" i="1" dirty="0"/>
              <a:t>Active </a:t>
            </a:r>
            <a:r>
              <a:rPr lang="en-US" sz="1200" dirty="0" err="1"/>
              <a:t>autostereoscpic</a:t>
            </a:r>
            <a:r>
              <a:rPr lang="en-US" sz="1200" dirty="0"/>
              <a:t> displays –tracks user’s head and gives the user more freedom of motion.</a:t>
            </a:r>
          </a:p>
          <a:p>
            <a:endParaRPr lang="en-US" dirty="0"/>
          </a:p>
        </p:txBody>
      </p:sp>
      <p:sp>
        <p:nvSpPr>
          <p:cNvPr id="4" name="Slide Number Placeholder 3"/>
          <p:cNvSpPr>
            <a:spLocks noGrp="1"/>
          </p:cNvSpPr>
          <p:nvPr>
            <p:ph type="sldNum" sz="quarter" idx="10"/>
          </p:nvPr>
        </p:nvSpPr>
        <p:spPr/>
        <p:txBody>
          <a:bodyPr/>
          <a:lstStyle/>
          <a:p>
            <a:fld id="{0628FE48-32A8-45A1-8DCC-CDCD6868EBF8}" type="slidenum">
              <a:rPr lang="en-US" smtClean="0"/>
              <a:pPr/>
              <a:t>33</a:t>
            </a:fld>
            <a:endParaRPr lang="en-US"/>
          </a:p>
        </p:txBody>
      </p:sp>
    </p:spTree>
    <p:extLst>
      <p:ext uri="{BB962C8B-B14F-4D97-AF65-F5344CB8AC3E}">
        <p14:creationId xmlns:p14="http://schemas.microsoft.com/office/powerpoint/2010/main" val="3686091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28FE48-32A8-45A1-8DCC-CDCD6868EBF8}" type="slidenum">
              <a:rPr lang="en-US" smtClean="0"/>
              <a:pPr/>
              <a:t>49</a:t>
            </a:fld>
            <a:endParaRPr lang="en-US"/>
          </a:p>
        </p:txBody>
      </p:sp>
    </p:spTree>
    <p:extLst>
      <p:ext uri="{BB962C8B-B14F-4D97-AF65-F5344CB8AC3E}">
        <p14:creationId xmlns:p14="http://schemas.microsoft.com/office/powerpoint/2010/main" val="3051624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14780" y="2040483"/>
            <a:ext cx="10162438" cy="1635125"/>
          </a:xfrm>
          <a:prstGeom prst="rect">
            <a:avLst/>
          </a:prstGeom>
        </p:spPr>
        <p:txBody>
          <a:bodyPr wrap="square" lIns="0" tIns="0" rIns="0" bIns="0">
            <a:spAutoFit/>
          </a:bodyPr>
          <a:lstStyle>
            <a:lvl1pPr>
              <a:defRPr sz="4400" b="1" i="0">
                <a:solidFill>
                  <a:srgbClr val="006FC0"/>
                </a:solidFill>
                <a:latin typeface="Cambria"/>
                <a:cs typeface="Cambria"/>
              </a:defRPr>
            </a:lvl1pPr>
          </a:lstStyle>
          <a:p>
            <a:endParaRPr/>
          </a:p>
        </p:txBody>
      </p:sp>
      <p:sp>
        <p:nvSpPr>
          <p:cNvPr id="3" name="Holder 3"/>
          <p:cNvSpPr>
            <a:spLocks noGrp="1"/>
          </p:cNvSpPr>
          <p:nvPr>
            <p:ph type="subTitle" idx="4"/>
          </p:nvPr>
        </p:nvSpPr>
        <p:spPr>
          <a:xfrm>
            <a:off x="1702054" y="4842459"/>
            <a:ext cx="8787891" cy="6972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8/2/2022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8/2/2022</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pPr/>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1D8BD707-D9CF-40AE-B4C6-C98DA3205C09}" type="datetimeFigureOut">
              <a:rPr lang="en-US" smtClean="0"/>
              <a:pPr/>
              <a:t>8/2/2022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8/2/2022</a:t>
            </a:fld>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IN" smtClean="0"/>
              <a:pPr/>
              <a:t>‹#›</a:t>
            </a:fld>
            <a:endParaRPr lang="en-IN"/>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Cambria"/>
                <a:cs typeface="Cambr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8/2/2022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8/2/2022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2.jpe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9"/>
          </a:xfrm>
          <a:prstGeom prst="rect">
            <a:avLst/>
          </a:prstGeom>
        </p:spPr>
      </p:pic>
      <p:sp>
        <p:nvSpPr>
          <p:cNvPr id="2" name="Holder 2"/>
          <p:cNvSpPr>
            <a:spLocks noGrp="1"/>
          </p:cNvSpPr>
          <p:nvPr>
            <p:ph type="title"/>
          </p:nvPr>
        </p:nvSpPr>
        <p:spPr>
          <a:xfrm>
            <a:off x="1858517" y="213740"/>
            <a:ext cx="8273415" cy="1068070"/>
          </a:xfrm>
          <a:prstGeom prst="rect">
            <a:avLst/>
          </a:prstGeom>
        </p:spPr>
        <p:txBody>
          <a:bodyPr wrap="square" lIns="0" tIns="0" rIns="0" bIns="0">
            <a:spAutoFit/>
          </a:bodyPr>
          <a:lstStyle>
            <a:lvl1pPr>
              <a:defRPr sz="3600" b="1" i="0">
                <a:solidFill>
                  <a:schemeClr val="bg1"/>
                </a:solidFill>
                <a:latin typeface="Cambria"/>
                <a:cs typeface="Cambria"/>
              </a:defRPr>
            </a:lvl1pPr>
          </a:lstStyle>
          <a:p>
            <a:endParaRPr/>
          </a:p>
        </p:txBody>
      </p:sp>
      <p:sp>
        <p:nvSpPr>
          <p:cNvPr id="3" name="Holder 3"/>
          <p:cNvSpPr>
            <a:spLocks noGrp="1"/>
          </p:cNvSpPr>
          <p:nvPr>
            <p:ph type="body" idx="1"/>
          </p:nvPr>
        </p:nvSpPr>
        <p:spPr>
          <a:xfrm>
            <a:off x="736193" y="1166193"/>
            <a:ext cx="10704195" cy="1854200"/>
          </a:xfrm>
          <a:prstGeom prst="rect">
            <a:avLst/>
          </a:prstGeom>
        </p:spPr>
        <p:txBody>
          <a:bodyPr wrap="square" lIns="0" tIns="0" rIns="0" bIns="0">
            <a:spAutoFit/>
          </a:bodyPr>
          <a:lstStyle>
            <a:lvl1pPr>
              <a:defRPr sz="2000" b="0" i="0">
                <a:solidFill>
                  <a:schemeClr val="bg1"/>
                </a:solidFill>
                <a:latin typeface="Cambria"/>
                <a:cs typeface="Cambri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8/2/2022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8/2/2022</a:t>
            </a:fld>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en.wikipedia.org/wiki/Retroreflective" TargetMode="Externa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hyperlink" Target="https://www.berklee.edu/careers/roles/utility-sound-technician"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node/2377426" TargetMode="External"/><Relationship Id="rId2" Type="http://schemas.openxmlformats.org/officeDocument/2006/relationships/hyperlink" Target="https://www.berklee.edu/careers/roles/sound-designer-games"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Google%20Glasses%20Project.mp4"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32.xml.rels><?xml version="1.0" encoding="UTF-8" standalone="yes"?>
<Relationships xmlns="http://schemas.openxmlformats.org/package/2006/relationships"><Relationship Id="rId3" Type="http://schemas.openxmlformats.org/officeDocument/2006/relationships/hyperlink" Target="I-ITSEC%202012%20-%20NVIS%20Shows%20Ranger%2047%20Simulated%20Binocular%20Display.mp4"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Boom%20Chameleon%20-%20A%20Display%20for%203D%20Models.mp4"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CGVR/Sony%203D%20Unique%20Technologies%20-%20Making%20the%20Best%203D%20Possible.mp4" TargetMode="External"/><Relationship Id="rId2" Type="http://schemas.openxmlformats.org/officeDocument/2006/relationships/hyperlink" Target="Sony%203D%20Unique%20Technologies%20-%20Making%20the%20Best%203D%20Possible.mp4" TargetMode="Externa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NuFormer%20-%20VR-Video%20Projection%20-%20NuFormer%20Virtual%20Reality%20Experience%20Center,%20the%20Netherlands.mp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www.kalloctech.com/index.jsp"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s://www.viatechnik.com/bim-services/"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6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www.thalmic.com/"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steantycip.com/blogs/top-virtual-reality-headsets-for-enterprise-use/" TargetMode="External"/><Relationship Id="rId2" Type="http://schemas.openxmlformats.org/officeDocument/2006/relationships/hyperlink" Target="https://steantycip.com/vr-cave/"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developers.google.com/vr/discover/degrees-of-freedom"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hatis.techtarget.com/definition/haptics" TargetMode="External"/><Relationship Id="rId2" Type="http://schemas.openxmlformats.org/officeDocument/2006/relationships/hyperlink" Target="https://whatis.techtarget.com/definition/robotics" TargetMode="Externa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hyperlink" Target="https://whatis.techtarget.com/definition/gaming" TargetMode="External"/><Relationship Id="rId4" Type="http://schemas.openxmlformats.org/officeDocument/2006/relationships/hyperlink" Target="https://whatis.techtarget.com/definition/sensor"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hyperlink" Target="https://en.wikipedia.org/wiki/Motion_capture_acting" TargetMode="External"/><Relationship Id="rId3" Type="http://schemas.openxmlformats.org/officeDocument/2006/relationships/hyperlink" Target="https://en.wikipedia.org/wiki/Military_science" TargetMode="External"/><Relationship Id="rId7" Type="http://schemas.openxmlformats.org/officeDocument/2006/relationships/hyperlink" Target="https://en.wikipedia.org/wiki/Video_game_development" TargetMode="External"/><Relationship Id="rId2" Type="http://schemas.openxmlformats.org/officeDocument/2006/relationships/hyperlink" Target="https://en.wikipedia.org/wiki/Motion_(physics)" TargetMode="External"/><Relationship Id="rId1" Type="http://schemas.openxmlformats.org/officeDocument/2006/relationships/slideLayout" Target="../slideLayouts/slideLayout7.xml"/><Relationship Id="rId6" Type="http://schemas.openxmlformats.org/officeDocument/2006/relationships/hyperlink" Target="https://en.wikipedia.org/wiki/Filmmaking" TargetMode="External"/><Relationship Id="rId11" Type="http://schemas.openxmlformats.org/officeDocument/2006/relationships/hyperlink" Target="https://en.wikipedia.org/wiki/Match_moving" TargetMode="External"/><Relationship Id="rId5" Type="http://schemas.openxmlformats.org/officeDocument/2006/relationships/hyperlink" Target="https://en.wikipedia.org/wiki/Sports" TargetMode="External"/><Relationship Id="rId10" Type="http://schemas.openxmlformats.org/officeDocument/2006/relationships/hyperlink" Target="https://en.wikipedia.org/wiki/Computer_animation" TargetMode="External"/><Relationship Id="rId4" Type="http://schemas.openxmlformats.org/officeDocument/2006/relationships/hyperlink" Target="https://en.wikipedia.org/wiki/Entertainment" TargetMode="External"/><Relationship Id="rId9" Type="http://schemas.openxmlformats.org/officeDocument/2006/relationships/hyperlink" Target="https://en.wikipedia.org/wiki/Digital_character"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https://en.wikipedia.org/wiki/Triangulation_(computer_vis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1063" y="65531"/>
            <a:ext cx="12060935" cy="6550152"/>
          </a:xfrm>
          <a:prstGeom prst="rect">
            <a:avLst/>
          </a:prstGeom>
        </p:spPr>
      </p:pic>
      <p:grpSp>
        <p:nvGrpSpPr>
          <p:cNvPr id="5" name="object 5"/>
          <p:cNvGrpSpPr/>
          <p:nvPr/>
        </p:nvGrpSpPr>
        <p:grpSpPr>
          <a:xfrm>
            <a:off x="-91439" y="129539"/>
            <a:ext cx="12376150" cy="6800850"/>
            <a:chOff x="-91439" y="129539"/>
            <a:chExt cx="12376150" cy="6800850"/>
          </a:xfrm>
        </p:grpSpPr>
        <p:sp>
          <p:nvSpPr>
            <p:cNvPr id="6" name="object 6"/>
            <p:cNvSpPr/>
            <p:nvPr/>
          </p:nvSpPr>
          <p:spPr>
            <a:xfrm>
              <a:off x="0" y="6597395"/>
              <a:ext cx="3680460" cy="17780"/>
            </a:xfrm>
            <a:custGeom>
              <a:avLst/>
              <a:gdLst/>
              <a:ahLst/>
              <a:cxnLst/>
              <a:rect l="l" t="t" r="r" b="b"/>
              <a:pathLst>
                <a:path w="3680460" h="17779">
                  <a:moveTo>
                    <a:pt x="0" y="17487"/>
                  </a:moveTo>
                  <a:lnTo>
                    <a:pt x="3680079" y="0"/>
                  </a:lnTo>
                </a:path>
              </a:pathLst>
            </a:custGeom>
            <a:ln w="76200">
              <a:solidFill>
                <a:srgbClr val="FFFFFF"/>
              </a:solidFill>
            </a:ln>
          </p:spPr>
          <p:txBody>
            <a:bodyPr wrap="square" lIns="0" tIns="0" rIns="0" bIns="0" rtlCol="0"/>
            <a:lstStyle/>
            <a:p>
              <a:endParaRPr/>
            </a:p>
          </p:txBody>
        </p:sp>
        <p:sp>
          <p:nvSpPr>
            <p:cNvPr id="7" name="object 7"/>
            <p:cNvSpPr/>
            <p:nvPr/>
          </p:nvSpPr>
          <p:spPr>
            <a:xfrm>
              <a:off x="11023853" y="413765"/>
              <a:ext cx="716280" cy="715010"/>
            </a:xfrm>
            <a:custGeom>
              <a:avLst/>
              <a:gdLst/>
              <a:ahLst/>
              <a:cxnLst/>
              <a:rect l="l" t="t" r="r" b="b"/>
              <a:pathLst>
                <a:path w="716279" h="715010">
                  <a:moveTo>
                    <a:pt x="716279" y="0"/>
                  </a:moveTo>
                  <a:lnTo>
                    <a:pt x="0" y="0"/>
                  </a:lnTo>
                  <a:lnTo>
                    <a:pt x="0" y="714755"/>
                  </a:lnTo>
                  <a:lnTo>
                    <a:pt x="716279" y="714755"/>
                  </a:lnTo>
                  <a:lnTo>
                    <a:pt x="716279" y="0"/>
                  </a:lnTo>
                  <a:close/>
                </a:path>
              </a:pathLst>
            </a:custGeom>
            <a:solidFill>
              <a:srgbClr val="FFC000"/>
            </a:solidFill>
          </p:spPr>
          <p:txBody>
            <a:bodyPr wrap="square" lIns="0" tIns="0" rIns="0" bIns="0" rtlCol="0"/>
            <a:lstStyle/>
            <a:p>
              <a:endParaRPr/>
            </a:p>
          </p:txBody>
        </p:sp>
        <p:sp>
          <p:nvSpPr>
            <p:cNvPr id="8" name="object 8"/>
            <p:cNvSpPr/>
            <p:nvPr/>
          </p:nvSpPr>
          <p:spPr>
            <a:xfrm>
              <a:off x="11023853" y="413765"/>
              <a:ext cx="716280" cy="715010"/>
            </a:xfrm>
            <a:custGeom>
              <a:avLst/>
              <a:gdLst/>
              <a:ahLst/>
              <a:cxnLst/>
              <a:rect l="l" t="t" r="r" b="b"/>
              <a:pathLst>
                <a:path w="716279" h="715010">
                  <a:moveTo>
                    <a:pt x="0" y="714755"/>
                  </a:moveTo>
                  <a:lnTo>
                    <a:pt x="716279" y="714755"/>
                  </a:lnTo>
                  <a:lnTo>
                    <a:pt x="716279" y="0"/>
                  </a:lnTo>
                  <a:lnTo>
                    <a:pt x="0" y="0"/>
                  </a:lnTo>
                  <a:lnTo>
                    <a:pt x="0" y="714755"/>
                  </a:lnTo>
                  <a:close/>
                </a:path>
              </a:pathLst>
            </a:custGeom>
            <a:ln w="19811">
              <a:solidFill>
                <a:srgbClr val="73902E"/>
              </a:solidFill>
            </a:ln>
          </p:spPr>
          <p:txBody>
            <a:bodyPr wrap="square" lIns="0" tIns="0" rIns="0" bIns="0" rtlCol="0"/>
            <a:lstStyle/>
            <a:p>
              <a:endParaRPr/>
            </a:p>
          </p:txBody>
        </p:sp>
        <p:sp>
          <p:nvSpPr>
            <p:cNvPr id="9" name="object 9"/>
            <p:cNvSpPr/>
            <p:nvPr/>
          </p:nvSpPr>
          <p:spPr>
            <a:xfrm>
              <a:off x="11374374" y="139445"/>
              <a:ext cx="731520" cy="548640"/>
            </a:xfrm>
            <a:custGeom>
              <a:avLst/>
              <a:gdLst/>
              <a:ahLst/>
              <a:cxnLst/>
              <a:rect l="l" t="t" r="r" b="b"/>
              <a:pathLst>
                <a:path w="731520" h="548640">
                  <a:moveTo>
                    <a:pt x="731520" y="0"/>
                  </a:moveTo>
                  <a:lnTo>
                    <a:pt x="0" y="0"/>
                  </a:lnTo>
                  <a:lnTo>
                    <a:pt x="0" y="548639"/>
                  </a:lnTo>
                  <a:lnTo>
                    <a:pt x="731520" y="548639"/>
                  </a:lnTo>
                  <a:lnTo>
                    <a:pt x="731520" y="0"/>
                  </a:lnTo>
                  <a:close/>
                </a:path>
              </a:pathLst>
            </a:custGeom>
            <a:solidFill>
              <a:srgbClr val="FFC000"/>
            </a:solidFill>
          </p:spPr>
          <p:txBody>
            <a:bodyPr wrap="square" lIns="0" tIns="0" rIns="0" bIns="0" rtlCol="0"/>
            <a:lstStyle/>
            <a:p>
              <a:endParaRPr/>
            </a:p>
          </p:txBody>
        </p:sp>
        <p:sp>
          <p:nvSpPr>
            <p:cNvPr id="10" name="object 10"/>
            <p:cNvSpPr/>
            <p:nvPr/>
          </p:nvSpPr>
          <p:spPr>
            <a:xfrm>
              <a:off x="11374374" y="139445"/>
              <a:ext cx="731520" cy="548640"/>
            </a:xfrm>
            <a:custGeom>
              <a:avLst/>
              <a:gdLst/>
              <a:ahLst/>
              <a:cxnLst/>
              <a:rect l="l" t="t" r="r" b="b"/>
              <a:pathLst>
                <a:path w="731520" h="548640">
                  <a:moveTo>
                    <a:pt x="0" y="548639"/>
                  </a:moveTo>
                  <a:lnTo>
                    <a:pt x="731520" y="548639"/>
                  </a:lnTo>
                  <a:lnTo>
                    <a:pt x="731520" y="0"/>
                  </a:lnTo>
                  <a:lnTo>
                    <a:pt x="0" y="0"/>
                  </a:lnTo>
                  <a:lnTo>
                    <a:pt x="0" y="548639"/>
                  </a:lnTo>
                  <a:close/>
                </a:path>
              </a:pathLst>
            </a:custGeom>
            <a:ln w="19812">
              <a:solidFill>
                <a:srgbClr val="73902E"/>
              </a:solidFill>
            </a:ln>
          </p:spPr>
          <p:txBody>
            <a:bodyPr wrap="square" lIns="0" tIns="0" rIns="0" bIns="0" rtlCol="0"/>
            <a:lstStyle/>
            <a:p>
              <a:endParaRPr/>
            </a:p>
          </p:txBody>
        </p:sp>
        <p:sp>
          <p:nvSpPr>
            <p:cNvPr id="11" name="object 11"/>
            <p:cNvSpPr/>
            <p:nvPr/>
          </p:nvSpPr>
          <p:spPr>
            <a:xfrm>
              <a:off x="762" y="6781232"/>
              <a:ext cx="12191365" cy="56515"/>
            </a:xfrm>
            <a:custGeom>
              <a:avLst/>
              <a:gdLst/>
              <a:ahLst/>
              <a:cxnLst/>
              <a:rect l="l" t="t" r="r" b="b"/>
              <a:pathLst>
                <a:path w="12191365" h="56515">
                  <a:moveTo>
                    <a:pt x="0" y="56344"/>
                  </a:moveTo>
                  <a:lnTo>
                    <a:pt x="12191238" y="0"/>
                  </a:lnTo>
                </a:path>
              </a:pathLst>
            </a:custGeom>
            <a:ln w="184404">
              <a:solidFill>
                <a:srgbClr val="FFFFFF"/>
              </a:solidFill>
            </a:ln>
          </p:spPr>
          <p:txBody>
            <a:bodyPr wrap="square" lIns="0" tIns="0" rIns="0" bIns="0" rtlCol="0"/>
            <a:lstStyle/>
            <a:p>
              <a:endParaRPr/>
            </a:p>
          </p:txBody>
        </p:sp>
      </p:grpSp>
      <p:sp>
        <p:nvSpPr>
          <p:cNvPr id="12" name="object 12"/>
          <p:cNvSpPr txBox="1"/>
          <p:nvPr/>
        </p:nvSpPr>
        <p:spPr>
          <a:xfrm>
            <a:off x="11094211" y="5976620"/>
            <a:ext cx="95885" cy="177800"/>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FFFFFF"/>
                </a:solidFill>
                <a:latin typeface="Cambria"/>
                <a:cs typeface="Cambria"/>
              </a:rPr>
              <a:t>1</a:t>
            </a:r>
            <a:endParaRPr sz="1000">
              <a:latin typeface="Cambria"/>
              <a:cs typeface="Cambri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 y="0"/>
            <a:ext cx="12191364" cy="3014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2542032" cy="969263"/>
            </a:xfrm>
            <a:prstGeom prst="rect">
              <a:avLst/>
            </a:prstGeom>
          </p:spPr>
        </p:pic>
      </p:grpSp>
      <p:sp>
        <p:nvSpPr>
          <p:cNvPr id="6" name="object 6"/>
          <p:cNvSpPr txBox="1">
            <a:spLocks noGrp="1"/>
          </p:cNvSpPr>
          <p:nvPr>
            <p:ph type="title"/>
          </p:nvPr>
        </p:nvSpPr>
        <p:spPr>
          <a:xfrm>
            <a:off x="78739" y="114427"/>
            <a:ext cx="2155825" cy="543560"/>
          </a:xfrm>
          <a:prstGeom prst="rect">
            <a:avLst/>
          </a:prstGeom>
        </p:spPr>
        <p:txBody>
          <a:bodyPr vert="horz" wrap="square" lIns="0" tIns="12065" rIns="0" bIns="0" rtlCol="0">
            <a:spAutoFit/>
          </a:bodyPr>
          <a:lstStyle/>
          <a:p>
            <a:pPr marL="12700">
              <a:lnSpc>
                <a:spcPct val="100000"/>
              </a:lnSpc>
              <a:spcBef>
                <a:spcPts val="95"/>
              </a:spcBef>
            </a:pPr>
            <a:r>
              <a:rPr sz="3400" spc="415" dirty="0"/>
              <a:t>S</a:t>
            </a:r>
            <a:r>
              <a:rPr sz="3400" spc="475" dirty="0"/>
              <a:t>E</a:t>
            </a:r>
            <a:r>
              <a:rPr sz="3400" spc="465" dirty="0"/>
              <a:t>N</a:t>
            </a:r>
            <a:r>
              <a:rPr sz="3400" spc="285" dirty="0"/>
              <a:t>S</a:t>
            </a:r>
            <a:r>
              <a:rPr sz="3400" spc="395" dirty="0"/>
              <a:t>O</a:t>
            </a:r>
            <a:r>
              <a:rPr sz="3400" spc="290" dirty="0"/>
              <a:t>RS</a:t>
            </a:r>
            <a:endParaRPr sz="3400" dirty="0"/>
          </a:p>
        </p:txBody>
      </p:sp>
      <p:sp>
        <p:nvSpPr>
          <p:cNvPr id="7" name="object 7"/>
          <p:cNvSpPr txBox="1"/>
          <p:nvPr/>
        </p:nvSpPr>
        <p:spPr>
          <a:xfrm>
            <a:off x="11621389" y="5840540"/>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11</a:t>
            </a:r>
            <a:endParaRPr sz="1000">
              <a:latin typeface="Cambria"/>
              <a:cs typeface="Cambria"/>
            </a:endParaRPr>
          </a:p>
        </p:txBody>
      </p:sp>
      <p:sp>
        <p:nvSpPr>
          <p:cNvPr id="8" name="object 8"/>
          <p:cNvSpPr/>
          <p:nvPr/>
        </p:nvSpPr>
        <p:spPr>
          <a:xfrm>
            <a:off x="0" y="836675"/>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9" name="object 9"/>
          <p:cNvSpPr txBox="1"/>
          <p:nvPr/>
        </p:nvSpPr>
        <p:spPr>
          <a:xfrm>
            <a:off x="78739" y="887729"/>
            <a:ext cx="11553825" cy="568388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1800" b="1" spc="-5" dirty="0">
                <a:solidFill>
                  <a:srgbClr val="043C66"/>
                </a:solidFill>
                <a:latin typeface="Arial"/>
                <a:cs typeface="Arial"/>
              </a:rPr>
              <a:t>Magnetometer:</a:t>
            </a:r>
            <a:endParaRPr sz="1800">
              <a:latin typeface="Arial"/>
              <a:cs typeface="Arial"/>
            </a:endParaRPr>
          </a:p>
          <a:p>
            <a:pPr marL="304800" indent="-292735">
              <a:lnSpc>
                <a:spcPct val="100000"/>
              </a:lnSpc>
              <a:spcBef>
                <a:spcPts val="1425"/>
              </a:spcBef>
              <a:buFont typeface="Wingdings"/>
              <a:buChar char=""/>
              <a:tabLst>
                <a:tab pos="305435" algn="l"/>
              </a:tabLst>
            </a:pPr>
            <a:r>
              <a:rPr sz="1800" spc="-5" dirty="0">
                <a:solidFill>
                  <a:srgbClr val="043C66"/>
                </a:solidFill>
                <a:latin typeface="Arial MT"/>
                <a:cs typeface="Arial MT"/>
              </a:rPr>
              <a:t>Measures magnetic</a:t>
            </a:r>
            <a:r>
              <a:rPr sz="1800" dirty="0">
                <a:solidFill>
                  <a:srgbClr val="043C66"/>
                </a:solidFill>
                <a:latin typeface="Arial MT"/>
                <a:cs typeface="Arial MT"/>
              </a:rPr>
              <a:t> </a:t>
            </a:r>
            <a:r>
              <a:rPr sz="1800" spc="-5" dirty="0">
                <a:solidFill>
                  <a:srgbClr val="043C66"/>
                </a:solidFill>
                <a:latin typeface="Arial MT"/>
                <a:cs typeface="Arial MT"/>
              </a:rPr>
              <a:t>fields.</a:t>
            </a:r>
            <a:endParaRPr sz="1800">
              <a:latin typeface="Arial MT"/>
              <a:cs typeface="Arial MT"/>
            </a:endParaRPr>
          </a:p>
          <a:p>
            <a:pPr marL="241300" indent="-228600">
              <a:lnSpc>
                <a:spcPct val="100000"/>
              </a:lnSpc>
              <a:spcBef>
                <a:spcPts val="1440"/>
              </a:spcBef>
              <a:buFont typeface="Wingdings"/>
              <a:buChar char=""/>
              <a:tabLst>
                <a:tab pos="241300" algn="l"/>
              </a:tabLst>
            </a:pPr>
            <a:r>
              <a:rPr sz="1800" spc="-5" dirty="0">
                <a:solidFill>
                  <a:srgbClr val="043C66"/>
                </a:solidFill>
                <a:latin typeface="Arial MT"/>
                <a:cs typeface="Arial MT"/>
              </a:rPr>
              <a:t>Essentially</a:t>
            </a:r>
            <a:r>
              <a:rPr sz="1800" spc="15" dirty="0">
                <a:solidFill>
                  <a:srgbClr val="043C66"/>
                </a:solidFill>
                <a:latin typeface="Arial MT"/>
                <a:cs typeface="Arial MT"/>
              </a:rPr>
              <a:t> </a:t>
            </a:r>
            <a:r>
              <a:rPr sz="1800" dirty="0">
                <a:solidFill>
                  <a:srgbClr val="043C66"/>
                </a:solidFill>
                <a:latin typeface="Arial MT"/>
                <a:cs typeface="Arial MT"/>
              </a:rPr>
              <a:t>acts</a:t>
            </a:r>
            <a:r>
              <a:rPr sz="1800" spc="10" dirty="0">
                <a:solidFill>
                  <a:srgbClr val="043C66"/>
                </a:solidFill>
                <a:latin typeface="Arial MT"/>
                <a:cs typeface="Arial MT"/>
              </a:rPr>
              <a:t> </a:t>
            </a:r>
            <a:r>
              <a:rPr sz="1800" spc="-5" dirty="0">
                <a:solidFill>
                  <a:srgbClr val="043C66"/>
                </a:solidFill>
                <a:latin typeface="Arial MT"/>
                <a:cs typeface="Arial MT"/>
              </a:rPr>
              <a:t>as</a:t>
            </a:r>
            <a:r>
              <a:rPr sz="1800" spc="5" dirty="0">
                <a:solidFill>
                  <a:srgbClr val="043C66"/>
                </a:solidFill>
                <a:latin typeface="Arial MT"/>
                <a:cs typeface="Arial MT"/>
              </a:rPr>
              <a:t> </a:t>
            </a:r>
            <a:r>
              <a:rPr sz="1800" spc="-5" dirty="0">
                <a:solidFill>
                  <a:srgbClr val="043C66"/>
                </a:solidFill>
                <a:latin typeface="Arial MT"/>
                <a:cs typeface="Arial MT"/>
              </a:rPr>
              <a:t>a</a:t>
            </a:r>
            <a:r>
              <a:rPr sz="1800" spc="10" dirty="0">
                <a:solidFill>
                  <a:srgbClr val="043C66"/>
                </a:solidFill>
                <a:latin typeface="Arial MT"/>
                <a:cs typeface="Arial MT"/>
              </a:rPr>
              <a:t> </a:t>
            </a:r>
            <a:r>
              <a:rPr sz="1800" spc="-5" dirty="0">
                <a:solidFill>
                  <a:srgbClr val="043C66"/>
                </a:solidFill>
                <a:latin typeface="Arial MT"/>
                <a:cs typeface="Arial MT"/>
              </a:rPr>
              <a:t>compass,</a:t>
            </a:r>
            <a:r>
              <a:rPr sz="1800" spc="10" dirty="0">
                <a:solidFill>
                  <a:srgbClr val="043C66"/>
                </a:solidFill>
                <a:latin typeface="Arial MT"/>
                <a:cs typeface="Arial MT"/>
              </a:rPr>
              <a:t> </a:t>
            </a:r>
            <a:r>
              <a:rPr sz="1800" spc="-5" dirty="0">
                <a:solidFill>
                  <a:srgbClr val="043C66"/>
                </a:solidFill>
                <a:latin typeface="Arial MT"/>
                <a:cs typeface="Arial MT"/>
              </a:rPr>
              <a:t>and</a:t>
            </a:r>
            <a:r>
              <a:rPr sz="1800" spc="10" dirty="0">
                <a:solidFill>
                  <a:srgbClr val="043C66"/>
                </a:solidFill>
                <a:latin typeface="Arial MT"/>
                <a:cs typeface="Arial MT"/>
              </a:rPr>
              <a:t> </a:t>
            </a:r>
            <a:r>
              <a:rPr sz="1800" spc="-5" dirty="0">
                <a:solidFill>
                  <a:srgbClr val="043C66"/>
                </a:solidFill>
                <a:latin typeface="Arial MT"/>
                <a:cs typeface="Arial MT"/>
              </a:rPr>
              <a:t>by</a:t>
            </a:r>
            <a:r>
              <a:rPr sz="1800" spc="5" dirty="0">
                <a:solidFill>
                  <a:srgbClr val="043C66"/>
                </a:solidFill>
                <a:latin typeface="Arial MT"/>
                <a:cs typeface="Arial MT"/>
              </a:rPr>
              <a:t> </a:t>
            </a:r>
            <a:r>
              <a:rPr sz="1800" spc="-5" dirty="0">
                <a:solidFill>
                  <a:srgbClr val="043C66"/>
                </a:solidFill>
                <a:latin typeface="Arial MT"/>
                <a:cs typeface="Arial MT"/>
              </a:rPr>
              <a:t>being</a:t>
            </a:r>
            <a:r>
              <a:rPr sz="1800" spc="15" dirty="0">
                <a:solidFill>
                  <a:srgbClr val="043C66"/>
                </a:solidFill>
                <a:latin typeface="Arial MT"/>
                <a:cs typeface="Arial MT"/>
              </a:rPr>
              <a:t> </a:t>
            </a:r>
            <a:r>
              <a:rPr sz="1800" spc="-5" dirty="0">
                <a:solidFill>
                  <a:srgbClr val="043C66"/>
                </a:solidFill>
                <a:latin typeface="Arial MT"/>
                <a:cs typeface="Arial MT"/>
              </a:rPr>
              <a:t>able</a:t>
            </a:r>
            <a:r>
              <a:rPr sz="1800" spc="10" dirty="0">
                <a:solidFill>
                  <a:srgbClr val="043C66"/>
                </a:solidFill>
                <a:latin typeface="Arial MT"/>
                <a:cs typeface="Arial MT"/>
              </a:rPr>
              <a:t> </a:t>
            </a:r>
            <a:r>
              <a:rPr sz="1800" dirty="0">
                <a:solidFill>
                  <a:srgbClr val="043C66"/>
                </a:solidFill>
                <a:latin typeface="Arial MT"/>
                <a:cs typeface="Arial MT"/>
              </a:rPr>
              <a:t>to</a:t>
            </a:r>
            <a:r>
              <a:rPr sz="1800" spc="10" dirty="0">
                <a:solidFill>
                  <a:srgbClr val="043C66"/>
                </a:solidFill>
                <a:latin typeface="Arial MT"/>
                <a:cs typeface="Arial MT"/>
              </a:rPr>
              <a:t> </a:t>
            </a:r>
            <a:r>
              <a:rPr sz="1800" spc="-5" dirty="0">
                <a:solidFill>
                  <a:srgbClr val="043C66"/>
                </a:solidFill>
                <a:latin typeface="Arial MT"/>
                <a:cs typeface="Arial MT"/>
              </a:rPr>
              <a:t>detect</a:t>
            </a:r>
            <a:r>
              <a:rPr sz="1800" spc="5" dirty="0">
                <a:solidFill>
                  <a:srgbClr val="043C66"/>
                </a:solidFill>
                <a:latin typeface="Arial MT"/>
                <a:cs typeface="Arial MT"/>
              </a:rPr>
              <a:t> </a:t>
            </a:r>
            <a:r>
              <a:rPr sz="1800" spc="-5" dirty="0">
                <a:solidFill>
                  <a:srgbClr val="043C66"/>
                </a:solidFill>
                <a:latin typeface="Arial MT"/>
                <a:cs typeface="Arial MT"/>
              </a:rPr>
              <a:t>magnetic</a:t>
            </a:r>
            <a:r>
              <a:rPr sz="1800" spc="20" dirty="0">
                <a:solidFill>
                  <a:srgbClr val="043C66"/>
                </a:solidFill>
                <a:latin typeface="Arial MT"/>
                <a:cs typeface="Arial MT"/>
              </a:rPr>
              <a:t> </a:t>
            </a:r>
            <a:r>
              <a:rPr sz="1800" spc="-5" dirty="0">
                <a:solidFill>
                  <a:srgbClr val="043C66"/>
                </a:solidFill>
                <a:latin typeface="Arial MT"/>
                <a:cs typeface="Arial MT"/>
              </a:rPr>
              <a:t>North,</a:t>
            </a:r>
            <a:r>
              <a:rPr sz="1800" spc="15" dirty="0">
                <a:solidFill>
                  <a:srgbClr val="043C66"/>
                </a:solidFill>
                <a:latin typeface="Arial MT"/>
                <a:cs typeface="Arial MT"/>
              </a:rPr>
              <a:t> </a:t>
            </a:r>
            <a:r>
              <a:rPr sz="1800" dirty="0">
                <a:solidFill>
                  <a:srgbClr val="043C66"/>
                </a:solidFill>
                <a:latin typeface="Arial MT"/>
                <a:cs typeface="Arial MT"/>
              </a:rPr>
              <a:t>it</a:t>
            </a:r>
            <a:r>
              <a:rPr sz="1800" spc="5" dirty="0">
                <a:solidFill>
                  <a:srgbClr val="043C66"/>
                </a:solidFill>
                <a:latin typeface="Arial MT"/>
                <a:cs typeface="Arial MT"/>
              </a:rPr>
              <a:t> </a:t>
            </a:r>
            <a:r>
              <a:rPr sz="1800" spc="-5" dirty="0">
                <a:solidFill>
                  <a:srgbClr val="043C66"/>
                </a:solidFill>
                <a:latin typeface="Arial MT"/>
                <a:cs typeface="Arial MT"/>
              </a:rPr>
              <a:t>can</a:t>
            </a:r>
            <a:r>
              <a:rPr sz="1800" dirty="0">
                <a:solidFill>
                  <a:srgbClr val="043C66"/>
                </a:solidFill>
                <a:latin typeface="Arial MT"/>
                <a:cs typeface="Arial MT"/>
              </a:rPr>
              <a:t> </a:t>
            </a:r>
            <a:r>
              <a:rPr sz="1800" spc="-15" dirty="0">
                <a:solidFill>
                  <a:srgbClr val="043C66"/>
                </a:solidFill>
                <a:latin typeface="Arial MT"/>
                <a:cs typeface="Arial MT"/>
              </a:rPr>
              <a:t>always</a:t>
            </a:r>
            <a:r>
              <a:rPr sz="1800" spc="70" dirty="0">
                <a:solidFill>
                  <a:srgbClr val="043C66"/>
                </a:solidFill>
                <a:latin typeface="Arial MT"/>
                <a:cs typeface="Arial MT"/>
              </a:rPr>
              <a:t> </a:t>
            </a:r>
            <a:r>
              <a:rPr sz="1800" spc="-5" dirty="0">
                <a:solidFill>
                  <a:srgbClr val="043C66"/>
                </a:solidFill>
                <a:latin typeface="Arial MT"/>
                <a:cs typeface="Arial MT"/>
              </a:rPr>
              <a:t>tell </a:t>
            </a:r>
            <a:r>
              <a:rPr sz="1800" spc="-15" dirty="0">
                <a:solidFill>
                  <a:srgbClr val="043C66"/>
                </a:solidFill>
                <a:latin typeface="Arial MT"/>
                <a:cs typeface="Arial MT"/>
              </a:rPr>
              <a:t>which</a:t>
            </a:r>
            <a:r>
              <a:rPr sz="1800" spc="55" dirty="0">
                <a:solidFill>
                  <a:srgbClr val="043C66"/>
                </a:solidFill>
                <a:latin typeface="Arial MT"/>
                <a:cs typeface="Arial MT"/>
              </a:rPr>
              <a:t> </a:t>
            </a:r>
            <a:r>
              <a:rPr sz="1800" spc="-5" dirty="0">
                <a:solidFill>
                  <a:srgbClr val="043C66"/>
                </a:solidFill>
                <a:latin typeface="Arial MT"/>
                <a:cs typeface="Arial MT"/>
              </a:rPr>
              <a:t>direction</a:t>
            </a:r>
            <a:r>
              <a:rPr sz="1800" spc="30" dirty="0">
                <a:solidFill>
                  <a:srgbClr val="043C66"/>
                </a:solidFill>
                <a:latin typeface="Arial MT"/>
                <a:cs typeface="Arial MT"/>
              </a:rPr>
              <a:t> </a:t>
            </a:r>
            <a:r>
              <a:rPr sz="1800" dirty="0">
                <a:solidFill>
                  <a:srgbClr val="043C66"/>
                </a:solidFill>
                <a:latin typeface="Arial MT"/>
                <a:cs typeface="Arial MT"/>
              </a:rPr>
              <a:t>it</a:t>
            </a:r>
            <a:r>
              <a:rPr sz="1800" spc="-5" dirty="0">
                <a:solidFill>
                  <a:srgbClr val="043C66"/>
                </a:solidFill>
                <a:latin typeface="Arial MT"/>
                <a:cs typeface="Arial MT"/>
              </a:rPr>
              <a:t> is</a:t>
            </a:r>
            <a:endParaRPr sz="1800">
              <a:latin typeface="Arial MT"/>
              <a:cs typeface="Arial MT"/>
            </a:endParaRPr>
          </a:p>
          <a:p>
            <a:pPr marL="241300">
              <a:lnSpc>
                <a:spcPct val="100000"/>
              </a:lnSpc>
              <a:spcBef>
                <a:spcPts val="434"/>
              </a:spcBef>
            </a:pPr>
            <a:r>
              <a:rPr sz="1800" spc="-5" dirty="0">
                <a:solidFill>
                  <a:srgbClr val="043C66"/>
                </a:solidFill>
                <a:latin typeface="Arial MT"/>
                <a:cs typeface="Arial MT"/>
              </a:rPr>
              <a:t>facing</a:t>
            </a:r>
            <a:endParaRPr sz="1800">
              <a:latin typeface="Arial MT"/>
              <a:cs typeface="Arial MT"/>
            </a:endParaRPr>
          </a:p>
          <a:p>
            <a:pPr>
              <a:lnSpc>
                <a:spcPct val="100000"/>
              </a:lnSpc>
            </a:pPr>
            <a:endParaRPr sz="2000">
              <a:latin typeface="Arial MT"/>
              <a:cs typeface="Arial MT"/>
            </a:endParaRPr>
          </a:p>
          <a:p>
            <a:pPr>
              <a:lnSpc>
                <a:spcPct val="100000"/>
              </a:lnSpc>
              <a:spcBef>
                <a:spcPts val="15"/>
              </a:spcBef>
            </a:pPr>
            <a:endParaRPr sz="2350">
              <a:latin typeface="Arial MT"/>
              <a:cs typeface="Arial MT"/>
            </a:endParaRPr>
          </a:p>
          <a:p>
            <a:pPr marL="241300" indent="-228600">
              <a:lnSpc>
                <a:spcPct val="100000"/>
              </a:lnSpc>
              <a:buFont typeface="Arial MT"/>
              <a:buChar char="•"/>
              <a:tabLst>
                <a:tab pos="240665" algn="l"/>
                <a:tab pos="241300" algn="l"/>
              </a:tabLst>
            </a:pPr>
            <a:r>
              <a:rPr sz="1800" b="1" spc="-10" dirty="0">
                <a:solidFill>
                  <a:srgbClr val="043C66"/>
                </a:solidFill>
                <a:latin typeface="Arial"/>
                <a:cs typeface="Arial"/>
              </a:rPr>
              <a:t>Accelerometer:</a:t>
            </a:r>
            <a:endParaRPr sz="1800">
              <a:latin typeface="Arial"/>
              <a:cs typeface="Arial"/>
            </a:endParaRPr>
          </a:p>
          <a:p>
            <a:pPr marL="241300" indent="-228600">
              <a:lnSpc>
                <a:spcPct val="100000"/>
              </a:lnSpc>
              <a:spcBef>
                <a:spcPts val="1440"/>
              </a:spcBef>
              <a:buFont typeface="Wingdings"/>
              <a:buChar char=""/>
              <a:tabLst>
                <a:tab pos="241300" algn="l"/>
              </a:tabLst>
            </a:pPr>
            <a:r>
              <a:rPr sz="1800" spc="-5" dirty="0">
                <a:solidFill>
                  <a:srgbClr val="043C66"/>
                </a:solidFill>
                <a:latin typeface="Arial MT"/>
                <a:cs typeface="Arial MT"/>
              </a:rPr>
              <a:t>Used</a:t>
            </a:r>
            <a:r>
              <a:rPr sz="1800" spc="5" dirty="0">
                <a:solidFill>
                  <a:srgbClr val="043C66"/>
                </a:solidFill>
                <a:latin typeface="Arial MT"/>
                <a:cs typeface="Arial MT"/>
              </a:rPr>
              <a:t> </a:t>
            </a:r>
            <a:r>
              <a:rPr sz="1800" dirty="0">
                <a:solidFill>
                  <a:srgbClr val="043C66"/>
                </a:solidFill>
                <a:latin typeface="Arial MT"/>
                <a:cs typeface="Arial MT"/>
              </a:rPr>
              <a:t>to</a:t>
            </a:r>
            <a:r>
              <a:rPr sz="1800" spc="-10" dirty="0">
                <a:solidFill>
                  <a:srgbClr val="043C66"/>
                </a:solidFill>
                <a:latin typeface="Arial MT"/>
                <a:cs typeface="Arial MT"/>
              </a:rPr>
              <a:t> </a:t>
            </a:r>
            <a:r>
              <a:rPr sz="1800" spc="-5" dirty="0">
                <a:solidFill>
                  <a:srgbClr val="043C66"/>
                </a:solidFill>
                <a:latin typeface="Arial MT"/>
                <a:cs typeface="Arial MT"/>
              </a:rPr>
              <a:t>let</a:t>
            </a:r>
            <a:r>
              <a:rPr sz="1800" spc="5" dirty="0">
                <a:solidFill>
                  <a:srgbClr val="043C66"/>
                </a:solidFill>
                <a:latin typeface="Arial MT"/>
                <a:cs typeface="Arial MT"/>
              </a:rPr>
              <a:t> </a:t>
            </a:r>
            <a:r>
              <a:rPr sz="1800" spc="-10" dirty="0">
                <a:solidFill>
                  <a:srgbClr val="043C66"/>
                </a:solidFill>
                <a:latin typeface="Arial MT"/>
                <a:cs typeface="Arial MT"/>
              </a:rPr>
              <a:t>your</a:t>
            </a:r>
            <a:r>
              <a:rPr sz="1800" spc="35" dirty="0">
                <a:solidFill>
                  <a:srgbClr val="043C66"/>
                </a:solidFill>
                <a:latin typeface="Arial MT"/>
                <a:cs typeface="Arial MT"/>
              </a:rPr>
              <a:t> </a:t>
            </a:r>
            <a:r>
              <a:rPr sz="1800" spc="-5" dirty="0">
                <a:solidFill>
                  <a:srgbClr val="043C66"/>
                </a:solidFill>
                <a:latin typeface="Arial MT"/>
                <a:cs typeface="Arial MT"/>
              </a:rPr>
              <a:t>device</a:t>
            </a:r>
            <a:r>
              <a:rPr sz="1800" spc="10" dirty="0">
                <a:solidFill>
                  <a:srgbClr val="043C66"/>
                </a:solidFill>
                <a:latin typeface="Arial MT"/>
                <a:cs typeface="Arial MT"/>
              </a:rPr>
              <a:t> </a:t>
            </a:r>
            <a:r>
              <a:rPr sz="1800" spc="-5" dirty="0">
                <a:solidFill>
                  <a:srgbClr val="043C66"/>
                </a:solidFill>
                <a:latin typeface="Arial MT"/>
                <a:cs typeface="Arial MT"/>
              </a:rPr>
              <a:t>know </a:t>
            </a:r>
            <a:r>
              <a:rPr sz="1800" spc="-15" dirty="0">
                <a:solidFill>
                  <a:srgbClr val="043C66"/>
                </a:solidFill>
                <a:latin typeface="Arial MT"/>
                <a:cs typeface="Arial MT"/>
              </a:rPr>
              <a:t>which</a:t>
            </a:r>
            <a:r>
              <a:rPr sz="1800" spc="45" dirty="0">
                <a:solidFill>
                  <a:srgbClr val="043C66"/>
                </a:solidFill>
                <a:latin typeface="Arial MT"/>
                <a:cs typeface="Arial MT"/>
              </a:rPr>
              <a:t> </a:t>
            </a:r>
            <a:r>
              <a:rPr sz="1800" spc="-15" dirty="0">
                <a:solidFill>
                  <a:srgbClr val="043C66"/>
                </a:solidFill>
                <a:latin typeface="Arial MT"/>
                <a:cs typeface="Arial MT"/>
              </a:rPr>
              <a:t>way</a:t>
            </a:r>
            <a:r>
              <a:rPr sz="1800" spc="35" dirty="0">
                <a:solidFill>
                  <a:srgbClr val="043C66"/>
                </a:solidFill>
                <a:latin typeface="Arial MT"/>
                <a:cs typeface="Arial MT"/>
              </a:rPr>
              <a:t> </a:t>
            </a:r>
            <a:r>
              <a:rPr sz="1800" dirty="0">
                <a:solidFill>
                  <a:srgbClr val="043C66"/>
                </a:solidFill>
                <a:latin typeface="Arial MT"/>
                <a:cs typeface="Arial MT"/>
              </a:rPr>
              <a:t>it</a:t>
            </a:r>
            <a:r>
              <a:rPr sz="1800" spc="-5" dirty="0">
                <a:solidFill>
                  <a:srgbClr val="043C66"/>
                </a:solidFill>
                <a:latin typeface="Arial MT"/>
                <a:cs typeface="Arial MT"/>
              </a:rPr>
              <a:t> is</a:t>
            </a:r>
            <a:r>
              <a:rPr sz="1800" dirty="0">
                <a:solidFill>
                  <a:srgbClr val="043C66"/>
                </a:solidFill>
                <a:latin typeface="Arial MT"/>
                <a:cs typeface="Arial MT"/>
              </a:rPr>
              <a:t> </a:t>
            </a:r>
            <a:r>
              <a:rPr sz="1800" spc="-5" dirty="0">
                <a:solidFill>
                  <a:srgbClr val="043C66"/>
                </a:solidFill>
                <a:latin typeface="Arial MT"/>
                <a:cs typeface="Arial MT"/>
              </a:rPr>
              <a:t>facing.</a:t>
            </a:r>
            <a:endParaRPr sz="1800">
              <a:latin typeface="Arial MT"/>
              <a:cs typeface="Arial MT"/>
            </a:endParaRPr>
          </a:p>
          <a:p>
            <a:pPr marL="241300" indent="-228600">
              <a:lnSpc>
                <a:spcPct val="100000"/>
              </a:lnSpc>
              <a:spcBef>
                <a:spcPts val="1430"/>
              </a:spcBef>
              <a:buFont typeface="Wingdings"/>
              <a:buChar char=""/>
              <a:tabLst>
                <a:tab pos="241300" algn="l"/>
              </a:tabLst>
            </a:pPr>
            <a:r>
              <a:rPr sz="1800" spc="-5" dirty="0">
                <a:solidFill>
                  <a:srgbClr val="043C66"/>
                </a:solidFill>
                <a:latin typeface="Arial MT"/>
                <a:cs typeface="Arial MT"/>
              </a:rPr>
              <a:t>Measures</a:t>
            </a:r>
            <a:r>
              <a:rPr sz="1800" spc="15" dirty="0">
                <a:solidFill>
                  <a:srgbClr val="043C66"/>
                </a:solidFill>
                <a:latin typeface="Arial MT"/>
                <a:cs typeface="Arial MT"/>
              </a:rPr>
              <a:t> </a:t>
            </a:r>
            <a:r>
              <a:rPr sz="1800" spc="-5" dirty="0">
                <a:solidFill>
                  <a:srgbClr val="043C66"/>
                </a:solidFill>
                <a:latin typeface="Arial MT"/>
                <a:cs typeface="Arial MT"/>
              </a:rPr>
              <a:t>acceleration</a:t>
            </a:r>
            <a:r>
              <a:rPr sz="1800" spc="25" dirty="0">
                <a:solidFill>
                  <a:srgbClr val="043C66"/>
                </a:solidFill>
                <a:latin typeface="Arial MT"/>
                <a:cs typeface="Arial MT"/>
              </a:rPr>
              <a:t> </a:t>
            </a:r>
            <a:r>
              <a:rPr sz="1800" spc="-5" dirty="0">
                <a:solidFill>
                  <a:srgbClr val="043C66"/>
                </a:solidFill>
                <a:latin typeface="Arial MT"/>
                <a:cs typeface="Arial MT"/>
              </a:rPr>
              <a:t>across</a:t>
            </a:r>
            <a:r>
              <a:rPr sz="1800" spc="5" dirty="0">
                <a:solidFill>
                  <a:srgbClr val="043C66"/>
                </a:solidFill>
                <a:latin typeface="Arial MT"/>
                <a:cs typeface="Arial MT"/>
              </a:rPr>
              <a:t> </a:t>
            </a:r>
            <a:r>
              <a:rPr sz="1800" spc="-5" dirty="0">
                <a:solidFill>
                  <a:srgbClr val="043C66"/>
                </a:solidFill>
                <a:latin typeface="Arial MT"/>
                <a:cs typeface="Arial MT"/>
              </a:rPr>
              <a:t>an</a:t>
            </a:r>
            <a:r>
              <a:rPr sz="1800" spc="10" dirty="0">
                <a:solidFill>
                  <a:srgbClr val="043C66"/>
                </a:solidFill>
                <a:latin typeface="Arial MT"/>
                <a:cs typeface="Arial MT"/>
              </a:rPr>
              <a:t> </a:t>
            </a:r>
            <a:r>
              <a:rPr sz="1800" spc="-10" dirty="0">
                <a:solidFill>
                  <a:srgbClr val="043C66"/>
                </a:solidFill>
                <a:latin typeface="Arial MT"/>
                <a:cs typeface="Arial MT"/>
              </a:rPr>
              <a:t>axis</a:t>
            </a:r>
            <a:r>
              <a:rPr sz="1800" spc="15" dirty="0">
                <a:solidFill>
                  <a:srgbClr val="043C66"/>
                </a:solidFill>
                <a:latin typeface="Arial MT"/>
                <a:cs typeface="Arial MT"/>
              </a:rPr>
              <a:t> </a:t>
            </a:r>
            <a:r>
              <a:rPr sz="1800" spc="-5" dirty="0">
                <a:solidFill>
                  <a:srgbClr val="043C66"/>
                </a:solidFill>
                <a:latin typeface="Arial MT"/>
                <a:cs typeface="Arial MT"/>
              </a:rPr>
              <a:t>or</a:t>
            </a:r>
            <a:r>
              <a:rPr sz="1800" spc="5" dirty="0">
                <a:solidFill>
                  <a:srgbClr val="043C66"/>
                </a:solidFill>
                <a:latin typeface="Arial MT"/>
                <a:cs typeface="Arial MT"/>
              </a:rPr>
              <a:t> </a:t>
            </a:r>
            <a:r>
              <a:rPr sz="1800" spc="-5" dirty="0">
                <a:solidFill>
                  <a:srgbClr val="043C66"/>
                </a:solidFill>
                <a:latin typeface="Arial MT"/>
                <a:cs typeface="Arial MT"/>
              </a:rPr>
              <a:t>multiple</a:t>
            </a:r>
            <a:r>
              <a:rPr sz="1800" spc="10" dirty="0">
                <a:solidFill>
                  <a:srgbClr val="043C66"/>
                </a:solidFill>
                <a:latin typeface="Arial MT"/>
                <a:cs typeface="Arial MT"/>
              </a:rPr>
              <a:t> </a:t>
            </a:r>
            <a:r>
              <a:rPr sz="1800" spc="-10" dirty="0">
                <a:solidFill>
                  <a:srgbClr val="043C66"/>
                </a:solidFill>
                <a:latin typeface="Arial MT"/>
                <a:cs typeface="Arial MT"/>
              </a:rPr>
              <a:t>axes</a:t>
            </a:r>
            <a:endParaRPr sz="1800">
              <a:latin typeface="Arial MT"/>
              <a:cs typeface="Arial MT"/>
            </a:endParaRPr>
          </a:p>
          <a:p>
            <a:pPr marL="241300" indent="-228600">
              <a:lnSpc>
                <a:spcPct val="100000"/>
              </a:lnSpc>
              <a:spcBef>
                <a:spcPts val="1425"/>
              </a:spcBef>
              <a:buFont typeface="Wingdings"/>
              <a:buChar char=""/>
              <a:tabLst>
                <a:tab pos="241300" algn="l"/>
              </a:tabLst>
            </a:pPr>
            <a:r>
              <a:rPr sz="1800" spc="70" dirty="0">
                <a:solidFill>
                  <a:srgbClr val="043C66"/>
                </a:solidFill>
                <a:latin typeface="Cambria"/>
                <a:cs typeface="Cambria"/>
              </a:rPr>
              <a:t>Detect</a:t>
            </a:r>
            <a:r>
              <a:rPr sz="1800" spc="105" dirty="0">
                <a:solidFill>
                  <a:srgbClr val="043C66"/>
                </a:solidFill>
                <a:latin typeface="Cambria"/>
                <a:cs typeface="Cambria"/>
              </a:rPr>
              <a:t> </a:t>
            </a:r>
            <a:r>
              <a:rPr sz="1800" spc="40" dirty="0">
                <a:solidFill>
                  <a:srgbClr val="043C66"/>
                </a:solidFill>
                <a:latin typeface="Cambria"/>
                <a:cs typeface="Cambria"/>
              </a:rPr>
              <a:t>position,</a:t>
            </a:r>
            <a:r>
              <a:rPr sz="1800" spc="114" dirty="0">
                <a:solidFill>
                  <a:srgbClr val="043C66"/>
                </a:solidFill>
                <a:latin typeface="Cambria"/>
                <a:cs typeface="Cambria"/>
              </a:rPr>
              <a:t> </a:t>
            </a:r>
            <a:r>
              <a:rPr sz="1800" spc="25" dirty="0">
                <a:solidFill>
                  <a:srgbClr val="043C66"/>
                </a:solidFill>
                <a:latin typeface="Cambria"/>
                <a:cs typeface="Cambria"/>
              </a:rPr>
              <a:t>velocity,</a:t>
            </a:r>
            <a:r>
              <a:rPr sz="1800" spc="90" dirty="0">
                <a:solidFill>
                  <a:srgbClr val="043C66"/>
                </a:solidFill>
                <a:latin typeface="Cambria"/>
                <a:cs typeface="Cambria"/>
              </a:rPr>
              <a:t> </a:t>
            </a:r>
            <a:r>
              <a:rPr sz="1800" spc="60" dirty="0">
                <a:solidFill>
                  <a:srgbClr val="043C66"/>
                </a:solidFill>
                <a:latin typeface="Cambria"/>
                <a:cs typeface="Cambria"/>
              </a:rPr>
              <a:t>vibration,</a:t>
            </a:r>
            <a:r>
              <a:rPr sz="1800" spc="110" dirty="0">
                <a:solidFill>
                  <a:srgbClr val="043C66"/>
                </a:solidFill>
                <a:latin typeface="Cambria"/>
                <a:cs typeface="Cambria"/>
              </a:rPr>
              <a:t> </a:t>
            </a:r>
            <a:r>
              <a:rPr sz="1800" spc="80" dirty="0">
                <a:solidFill>
                  <a:srgbClr val="043C66"/>
                </a:solidFill>
                <a:latin typeface="Cambria"/>
                <a:cs typeface="Cambria"/>
              </a:rPr>
              <a:t>and</a:t>
            </a:r>
            <a:r>
              <a:rPr sz="1800" spc="105" dirty="0">
                <a:solidFill>
                  <a:srgbClr val="043C66"/>
                </a:solidFill>
                <a:latin typeface="Cambria"/>
                <a:cs typeface="Cambria"/>
              </a:rPr>
              <a:t> </a:t>
            </a:r>
            <a:r>
              <a:rPr sz="1800" spc="15" dirty="0">
                <a:solidFill>
                  <a:srgbClr val="043C66"/>
                </a:solidFill>
                <a:latin typeface="Cambria"/>
                <a:cs typeface="Cambria"/>
              </a:rPr>
              <a:t>to</a:t>
            </a:r>
            <a:r>
              <a:rPr sz="1800" spc="105" dirty="0">
                <a:solidFill>
                  <a:srgbClr val="043C66"/>
                </a:solidFill>
                <a:latin typeface="Cambria"/>
                <a:cs typeface="Cambria"/>
              </a:rPr>
              <a:t> </a:t>
            </a:r>
            <a:r>
              <a:rPr sz="1800" spc="50" dirty="0">
                <a:solidFill>
                  <a:srgbClr val="043C66"/>
                </a:solidFill>
                <a:latin typeface="Cambria"/>
                <a:cs typeface="Cambria"/>
              </a:rPr>
              <a:t>determine</a:t>
            </a:r>
            <a:r>
              <a:rPr sz="1800" spc="135" dirty="0">
                <a:solidFill>
                  <a:srgbClr val="043C66"/>
                </a:solidFill>
                <a:latin typeface="Cambria"/>
                <a:cs typeface="Cambria"/>
              </a:rPr>
              <a:t> </a:t>
            </a:r>
            <a:r>
              <a:rPr sz="1800" spc="50" dirty="0">
                <a:solidFill>
                  <a:srgbClr val="043C66"/>
                </a:solidFill>
                <a:latin typeface="Cambria"/>
                <a:cs typeface="Cambria"/>
              </a:rPr>
              <a:t>orientation</a:t>
            </a:r>
            <a:endParaRPr sz="1800">
              <a:latin typeface="Cambria"/>
              <a:cs typeface="Cambria"/>
            </a:endParaRPr>
          </a:p>
          <a:p>
            <a:pPr>
              <a:lnSpc>
                <a:spcPct val="100000"/>
              </a:lnSpc>
            </a:pPr>
            <a:endParaRPr sz="2100">
              <a:latin typeface="Cambria"/>
              <a:cs typeface="Cambria"/>
            </a:endParaRPr>
          </a:p>
          <a:p>
            <a:pPr>
              <a:lnSpc>
                <a:spcPct val="100000"/>
              </a:lnSpc>
              <a:spcBef>
                <a:spcPts val="45"/>
              </a:spcBef>
            </a:pPr>
            <a:endParaRPr sz="2150">
              <a:latin typeface="Cambria"/>
              <a:cs typeface="Cambria"/>
            </a:endParaRPr>
          </a:p>
          <a:p>
            <a:pPr marL="241300" indent="-228600">
              <a:lnSpc>
                <a:spcPct val="100000"/>
              </a:lnSpc>
              <a:spcBef>
                <a:spcPts val="5"/>
              </a:spcBef>
              <a:buFont typeface="Arial MT"/>
              <a:buChar char="•"/>
              <a:tabLst>
                <a:tab pos="240665" algn="l"/>
                <a:tab pos="241300" algn="l"/>
              </a:tabLst>
            </a:pPr>
            <a:r>
              <a:rPr sz="1800" b="1" spc="-5" dirty="0">
                <a:solidFill>
                  <a:srgbClr val="043C66"/>
                </a:solidFill>
                <a:latin typeface="Arial"/>
                <a:cs typeface="Arial"/>
              </a:rPr>
              <a:t>Gyroscope:</a:t>
            </a:r>
            <a:endParaRPr sz="1800">
              <a:latin typeface="Arial"/>
              <a:cs typeface="Arial"/>
            </a:endParaRPr>
          </a:p>
          <a:p>
            <a:pPr marL="241300" indent="-228600">
              <a:lnSpc>
                <a:spcPct val="100000"/>
              </a:lnSpc>
              <a:spcBef>
                <a:spcPts val="1430"/>
              </a:spcBef>
              <a:buFont typeface="Wingdings"/>
              <a:buChar char=""/>
              <a:tabLst>
                <a:tab pos="241300" algn="l"/>
              </a:tabLst>
            </a:pPr>
            <a:r>
              <a:rPr sz="1800" spc="-5" dirty="0">
                <a:solidFill>
                  <a:srgbClr val="043C66"/>
                </a:solidFill>
                <a:latin typeface="Arial MT"/>
                <a:cs typeface="Arial MT"/>
              </a:rPr>
              <a:t>Used</a:t>
            </a:r>
            <a:r>
              <a:rPr sz="1800" dirty="0">
                <a:solidFill>
                  <a:srgbClr val="043C66"/>
                </a:solidFill>
                <a:latin typeface="Arial MT"/>
                <a:cs typeface="Arial MT"/>
              </a:rPr>
              <a:t> for</a:t>
            </a:r>
            <a:r>
              <a:rPr sz="1800" spc="-10" dirty="0">
                <a:solidFill>
                  <a:srgbClr val="043C66"/>
                </a:solidFill>
                <a:latin typeface="Arial MT"/>
                <a:cs typeface="Arial MT"/>
              </a:rPr>
              <a:t> </a:t>
            </a:r>
            <a:r>
              <a:rPr sz="1800" spc="-5" dirty="0">
                <a:solidFill>
                  <a:srgbClr val="043C66"/>
                </a:solidFill>
                <a:latin typeface="Arial MT"/>
                <a:cs typeface="Arial MT"/>
              </a:rPr>
              <a:t>measuring</a:t>
            </a:r>
            <a:r>
              <a:rPr sz="1800" spc="15" dirty="0">
                <a:solidFill>
                  <a:srgbClr val="043C66"/>
                </a:solidFill>
                <a:latin typeface="Arial MT"/>
                <a:cs typeface="Arial MT"/>
              </a:rPr>
              <a:t> </a:t>
            </a:r>
            <a:r>
              <a:rPr sz="1800" spc="-5" dirty="0">
                <a:solidFill>
                  <a:srgbClr val="043C66"/>
                </a:solidFill>
                <a:latin typeface="Arial MT"/>
                <a:cs typeface="Arial MT"/>
              </a:rPr>
              <a:t>and</a:t>
            </a:r>
            <a:r>
              <a:rPr sz="1800" dirty="0">
                <a:solidFill>
                  <a:srgbClr val="043C66"/>
                </a:solidFill>
                <a:latin typeface="Arial MT"/>
                <a:cs typeface="Arial MT"/>
              </a:rPr>
              <a:t> </a:t>
            </a:r>
            <a:r>
              <a:rPr sz="1800" spc="-5" dirty="0">
                <a:solidFill>
                  <a:srgbClr val="043C66"/>
                </a:solidFill>
                <a:latin typeface="Arial MT"/>
                <a:cs typeface="Arial MT"/>
              </a:rPr>
              <a:t>maintaining</a:t>
            </a:r>
            <a:r>
              <a:rPr sz="1800" spc="20" dirty="0">
                <a:solidFill>
                  <a:srgbClr val="043C66"/>
                </a:solidFill>
                <a:latin typeface="Arial MT"/>
                <a:cs typeface="Arial MT"/>
              </a:rPr>
              <a:t> </a:t>
            </a:r>
            <a:r>
              <a:rPr sz="1800" spc="-5" dirty="0">
                <a:solidFill>
                  <a:srgbClr val="043C66"/>
                </a:solidFill>
                <a:latin typeface="Arial MT"/>
                <a:cs typeface="Arial MT"/>
              </a:rPr>
              <a:t>orientation</a:t>
            </a:r>
            <a:r>
              <a:rPr sz="1800" spc="20" dirty="0">
                <a:solidFill>
                  <a:srgbClr val="043C66"/>
                </a:solidFill>
                <a:latin typeface="Arial MT"/>
                <a:cs typeface="Arial MT"/>
              </a:rPr>
              <a:t> </a:t>
            </a:r>
            <a:r>
              <a:rPr sz="1800" spc="-5" dirty="0">
                <a:solidFill>
                  <a:srgbClr val="043C66"/>
                </a:solidFill>
                <a:latin typeface="Arial MT"/>
                <a:cs typeface="Arial MT"/>
              </a:rPr>
              <a:t>and angular</a:t>
            </a:r>
            <a:r>
              <a:rPr sz="1800" spc="20" dirty="0">
                <a:solidFill>
                  <a:srgbClr val="043C66"/>
                </a:solidFill>
                <a:latin typeface="Arial MT"/>
                <a:cs typeface="Arial MT"/>
              </a:rPr>
              <a:t> </a:t>
            </a:r>
            <a:r>
              <a:rPr sz="1800" spc="-20" dirty="0">
                <a:solidFill>
                  <a:srgbClr val="043C66"/>
                </a:solidFill>
                <a:latin typeface="Arial MT"/>
                <a:cs typeface="Arial MT"/>
              </a:rPr>
              <a:t>velocity.</a:t>
            </a:r>
            <a:endParaRPr sz="1800">
              <a:latin typeface="Arial MT"/>
              <a:cs typeface="Arial MT"/>
            </a:endParaRPr>
          </a:p>
          <a:p>
            <a:pPr marL="241300" indent="-228600">
              <a:lnSpc>
                <a:spcPct val="100000"/>
              </a:lnSpc>
              <a:spcBef>
                <a:spcPts val="1355"/>
              </a:spcBef>
              <a:buFont typeface="Wingdings"/>
              <a:buChar char=""/>
              <a:tabLst>
                <a:tab pos="241300" algn="l"/>
              </a:tabLst>
            </a:pPr>
            <a:r>
              <a:rPr sz="2000" spc="200" dirty="0">
                <a:solidFill>
                  <a:srgbClr val="043C66"/>
                </a:solidFill>
                <a:latin typeface="Cambria"/>
                <a:cs typeface="Cambria"/>
              </a:rPr>
              <a:t>A</a:t>
            </a:r>
            <a:r>
              <a:rPr sz="2000" spc="-10" dirty="0">
                <a:solidFill>
                  <a:srgbClr val="043C66"/>
                </a:solidFill>
                <a:latin typeface="Cambria"/>
                <a:cs typeface="Cambria"/>
              </a:rPr>
              <a:t> </a:t>
            </a:r>
            <a:r>
              <a:rPr sz="2000" spc="25" dirty="0">
                <a:solidFill>
                  <a:srgbClr val="043C66"/>
                </a:solidFill>
                <a:latin typeface="Cambria"/>
                <a:cs typeface="Cambria"/>
              </a:rPr>
              <a:t>gyroscope</a:t>
            </a:r>
            <a:r>
              <a:rPr sz="2000" spc="70" dirty="0">
                <a:solidFill>
                  <a:srgbClr val="043C66"/>
                </a:solidFill>
                <a:latin typeface="Cambria"/>
                <a:cs typeface="Cambria"/>
              </a:rPr>
              <a:t> </a:t>
            </a:r>
            <a:r>
              <a:rPr sz="2000" spc="60" dirty="0">
                <a:solidFill>
                  <a:srgbClr val="043C66"/>
                </a:solidFill>
                <a:latin typeface="Cambria"/>
                <a:cs typeface="Cambria"/>
              </a:rPr>
              <a:t>senses</a:t>
            </a:r>
            <a:r>
              <a:rPr sz="2000" spc="100" dirty="0">
                <a:solidFill>
                  <a:srgbClr val="043C66"/>
                </a:solidFill>
                <a:latin typeface="Cambria"/>
                <a:cs typeface="Cambria"/>
              </a:rPr>
              <a:t> </a:t>
            </a:r>
            <a:r>
              <a:rPr sz="2100" i="1" spc="50" dirty="0">
                <a:solidFill>
                  <a:srgbClr val="043C66"/>
                </a:solidFill>
                <a:latin typeface="Cambria"/>
                <a:cs typeface="Cambria"/>
              </a:rPr>
              <a:t>changes</a:t>
            </a:r>
            <a:r>
              <a:rPr sz="2100" i="1" spc="70" dirty="0">
                <a:solidFill>
                  <a:srgbClr val="043C66"/>
                </a:solidFill>
                <a:latin typeface="Cambria"/>
                <a:cs typeface="Cambria"/>
              </a:rPr>
              <a:t> </a:t>
            </a:r>
            <a:r>
              <a:rPr sz="2000" spc="90" dirty="0">
                <a:solidFill>
                  <a:srgbClr val="043C66"/>
                </a:solidFill>
                <a:latin typeface="Cambria"/>
                <a:cs typeface="Cambria"/>
              </a:rPr>
              <a:t>in</a:t>
            </a:r>
            <a:r>
              <a:rPr sz="2000" spc="95" dirty="0">
                <a:solidFill>
                  <a:srgbClr val="043C66"/>
                </a:solidFill>
                <a:latin typeface="Cambria"/>
                <a:cs typeface="Cambria"/>
              </a:rPr>
              <a:t> </a:t>
            </a:r>
            <a:r>
              <a:rPr sz="2000" spc="70" dirty="0">
                <a:solidFill>
                  <a:srgbClr val="043C66"/>
                </a:solidFill>
                <a:latin typeface="Cambria"/>
                <a:cs typeface="Cambria"/>
              </a:rPr>
              <a:t>twist</a:t>
            </a:r>
            <a:r>
              <a:rPr sz="2000" spc="65" dirty="0">
                <a:solidFill>
                  <a:srgbClr val="043C66"/>
                </a:solidFill>
                <a:latin typeface="Cambria"/>
                <a:cs typeface="Cambria"/>
              </a:rPr>
              <a:t> </a:t>
            </a:r>
            <a:r>
              <a:rPr sz="2000" spc="90" dirty="0">
                <a:solidFill>
                  <a:srgbClr val="043C66"/>
                </a:solidFill>
                <a:latin typeface="Cambria"/>
                <a:cs typeface="Cambria"/>
              </a:rPr>
              <a:t>and</a:t>
            </a:r>
            <a:r>
              <a:rPr sz="2000" spc="105" dirty="0">
                <a:solidFill>
                  <a:srgbClr val="043C66"/>
                </a:solidFill>
                <a:latin typeface="Cambria"/>
                <a:cs typeface="Cambria"/>
              </a:rPr>
              <a:t> </a:t>
            </a:r>
            <a:r>
              <a:rPr sz="2000" spc="95" dirty="0">
                <a:solidFill>
                  <a:srgbClr val="043C66"/>
                </a:solidFill>
                <a:latin typeface="Cambria"/>
                <a:cs typeface="Cambria"/>
              </a:rPr>
              <a:t>angle.</a:t>
            </a:r>
            <a:endParaRPr sz="2000">
              <a:latin typeface="Cambria"/>
              <a:cs typeface="Cambri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81329"/>
            <a:ext cx="11430000" cy="4525963"/>
          </a:xfrm>
        </p:spPr>
        <p:txBody>
          <a:bodyPr>
            <a:normAutofit fontScale="92500"/>
          </a:bodyPr>
          <a:lstStyle/>
          <a:p>
            <a:r>
              <a:rPr lang="en-US" i="1" dirty="0"/>
              <a:t>Passive optical</a:t>
            </a:r>
            <a:r>
              <a:rPr lang="en-US" dirty="0"/>
              <a:t> systems use markers coated with a   </a:t>
            </a:r>
            <a:r>
              <a:rPr lang="en-US" dirty="0" err="1">
                <a:hlinkClick r:id="rId2" tooltip="Retroreflective"/>
              </a:rPr>
              <a:t>retroreflective</a:t>
            </a:r>
            <a:r>
              <a:rPr lang="en-US" dirty="0"/>
              <a:t> material to reflect light that is generated near the cameras lens. The camera's threshold can be adjusted so only the bright reflective markers will be sampled, ignoring skin and fabric.</a:t>
            </a:r>
          </a:p>
          <a:p>
            <a:r>
              <a:rPr lang="en-US" dirty="0"/>
              <a:t>The </a:t>
            </a:r>
            <a:r>
              <a:rPr lang="en-US" dirty="0" err="1"/>
              <a:t>centroid</a:t>
            </a:r>
            <a:r>
              <a:rPr lang="en-US" dirty="0"/>
              <a:t> of the marker is estimated as a position within the two-dimensional image that is captured.</a:t>
            </a:r>
          </a:p>
          <a:p>
            <a:r>
              <a:rPr lang="en-US" dirty="0"/>
              <a:t>An object with markers attached at known positions is used to calibrate the cameras and obtain their positions and the lens distortion of each camera is measured.</a:t>
            </a:r>
          </a:p>
          <a:p>
            <a:r>
              <a:rPr lang="en-US" dirty="0"/>
              <a:t> If two calibrated cameras see a marker, a three-dimensional fix can be obtained.</a:t>
            </a:r>
          </a:p>
        </p:txBody>
      </p:sp>
      <p:sp>
        <p:nvSpPr>
          <p:cNvPr id="3" name="Title 2"/>
          <p:cNvSpPr>
            <a:spLocks noGrp="1"/>
          </p:cNvSpPr>
          <p:nvPr>
            <p:ph type="title"/>
          </p:nvPr>
        </p:nvSpPr>
        <p:spPr/>
        <p:txBody>
          <a:bodyPr>
            <a:normAutofit fontScale="90000"/>
          </a:bodyPr>
          <a:lstStyle/>
          <a:p>
            <a:r>
              <a:rPr lang="en-US" dirty="0"/>
              <a:t>Passive markers</a:t>
            </a:r>
            <a:br>
              <a:rPr lang="en-US" dirty="0"/>
            </a:br>
            <a:endParaRPr lang="en-US" dirty="0"/>
          </a:p>
        </p:txBody>
      </p:sp>
      <p:pic>
        <p:nvPicPr>
          <p:cNvPr id="4" name="Picture 3" descr="C:\Users\Admin\AppData\Local\Microsoft\Windows\Temporary Internet Files\Content.Word\New Picture (1).bmp"/>
          <p:cNvPicPr/>
          <p:nvPr/>
        </p:nvPicPr>
        <p:blipFill>
          <a:blip r:embed="rId3">
            <a:extLst>
              <a:ext uri="{28A0092B-C50C-407E-A947-70E740481C1C}">
                <a14:useLocalDpi xmlns:a14="http://schemas.microsoft.com/office/drawing/2010/main" val="0"/>
              </a:ext>
            </a:extLst>
          </a:blip>
          <a:srcRect/>
          <a:stretch>
            <a:fillRect/>
          </a:stretch>
        </p:blipFill>
        <p:spPr bwMode="auto">
          <a:xfrm>
            <a:off x="9525000" y="4114800"/>
            <a:ext cx="2209800" cy="25019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Active optical systems triangulate positions by illuminating one LED at a time very quickly or multiple LEDs with software to identify them by their relative positions, </a:t>
            </a:r>
          </a:p>
          <a:p>
            <a:r>
              <a:rPr lang="en-US" dirty="0"/>
              <a:t>Rather than reflecting light back that is generated externally, the markers themselves are powered to emit their own light</a:t>
            </a:r>
          </a:p>
        </p:txBody>
      </p:sp>
      <p:sp>
        <p:nvSpPr>
          <p:cNvPr id="3" name="Title 2"/>
          <p:cNvSpPr>
            <a:spLocks noGrp="1"/>
          </p:cNvSpPr>
          <p:nvPr>
            <p:ph type="title"/>
          </p:nvPr>
        </p:nvSpPr>
        <p:spPr/>
        <p:txBody>
          <a:bodyPr>
            <a:normAutofit fontScale="90000"/>
          </a:bodyPr>
          <a:lstStyle/>
          <a:p>
            <a:r>
              <a:rPr lang="en-US" dirty="0"/>
              <a:t>Active marker</a:t>
            </a:r>
            <a:br>
              <a:rPr lang="en-US" dirty="0"/>
            </a:b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Virtual reality (VR) is an exciting new medium with broad applications in entertainment, marketing, design, and more. </a:t>
            </a:r>
          </a:p>
          <a:p>
            <a:r>
              <a:rPr lang="en-US" dirty="0"/>
              <a:t>Every bit as flexible and dynamic are the professionals who specialize in creating and adapting content for virtual reality. </a:t>
            </a:r>
          </a:p>
          <a:p>
            <a:r>
              <a:rPr lang="en-US" dirty="0"/>
              <a:t>VR content creators use two main methods to create VR content: </a:t>
            </a:r>
            <a:r>
              <a:rPr lang="en-US" b="1" dirty="0"/>
              <a:t>computer-generation</a:t>
            </a:r>
            <a:r>
              <a:rPr lang="en-US" dirty="0"/>
              <a:t>, wherein every part of the world is synthetic, designed and integrated into an interactive experience using code; and </a:t>
            </a:r>
            <a:r>
              <a:rPr lang="en-US" b="1" dirty="0"/>
              <a:t>360-degree video</a:t>
            </a:r>
            <a:r>
              <a:rPr lang="en-US" dirty="0"/>
              <a:t>, where video is taken using an </a:t>
            </a:r>
            <a:r>
              <a:rPr lang="en-US" dirty="0" err="1"/>
              <a:t>omnidirectional</a:t>
            </a:r>
            <a:r>
              <a:rPr lang="en-US" dirty="0"/>
              <a:t> camera and edited to create an immersive experience</a:t>
            </a:r>
          </a:p>
        </p:txBody>
      </p:sp>
      <p:sp>
        <p:nvSpPr>
          <p:cNvPr id="3" name="Title 2"/>
          <p:cNvSpPr>
            <a:spLocks noGrp="1"/>
          </p:cNvSpPr>
          <p:nvPr>
            <p:ph type="title"/>
          </p:nvPr>
        </p:nvSpPr>
        <p:spPr/>
        <p:txBody>
          <a:bodyPr>
            <a:normAutofit/>
          </a:bodyPr>
          <a:lstStyle/>
          <a:p>
            <a:r>
              <a:rPr lang="en-US" dirty="0"/>
              <a:t>Video based input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video is shot using an </a:t>
            </a:r>
            <a:r>
              <a:rPr lang="en-US" dirty="0" err="1"/>
              <a:t>omnidirectional</a:t>
            </a:r>
            <a:r>
              <a:rPr lang="en-US" dirty="0"/>
              <a:t> camera, spliced together using special video stitching software, and edited further in order to be optimized for viewing on a head-mounted display (HMD). </a:t>
            </a:r>
          </a:p>
          <a:p>
            <a:r>
              <a:rPr lang="en-US" dirty="0"/>
              <a:t>content creators will fill more than one role on a single project, but VR content creators who work in this medium can take on a number of jobs, including:</a:t>
            </a:r>
          </a:p>
          <a:p>
            <a:pPr lvl="0"/>
            <a:r>
              <a:rPr lang="en-US" b="1" dirty="0"/>
              <a:t>direction</a:t>
            </a:r>
            <a:r>
              <a:rPr lang="en-US" dirty="0"/>
              <a:t>—conceiving and leading the project;</a:t>
            </a:r>
          </a:p>
          <a:p>
            <a:pPr lvl="0"/>
            <a:r>
              <a:rPr lang="en-US" b="1" dirty="0"/>
              <a:t>filming</a:t>
            </a:r>
            <a:r>
              <a:rPr lang="en-US" dirty="0"/>
              <a:t>—setting up tripods, guiding the </a:t>
            </a:r>
            <a:r>
              <a:rPr lang="en-US" dirty="0" err="1"/>
              <a:t>Steadicam</a:t>
            </a:r>
            <a:r>
              <a:rPr lang="en-US" dirty="0"/>
              <a:t>, or piloting a drone-mounted camera;</a:t>
            </a:r>
          </a:p>
          <a:p>
            <a:pPr lvl="0" fontAlgn="t"/>
            <a:r>
              <a:rPr lang="en-US" b="1" dirty="0">
                <a:hlinkClick r:id="rId2"/>
              </a:rPr>
              <a:t>audio capture</a:t>
            </a:r>
            <a:r>
              <a:rPr lang="en-US" b="1" dirty="0"/>
              <a:t>—</a:t>
            </a:r>
            <a:r>
              <a:rPr lang="en-US" dirty="0"/>
              <a:t>setting</a:t>
            </a:r>
            <a:r>
              <a:rPr lang="en-US" b="1" dirty="0"/>
              <a:t> </a:t>
            </a:r>
            <a:r>
              <a:rPr lang="en-US" dirty="0"/>
              <a:t>up sitting directly beneath the tripod; and </a:t>
            </a:r>
            <a:br>
              <a:rPr lang="en-US" dirty="0"/>
            </a:br>
            <a:r>
              <a:rPr lang="en-US" dirty="0"/>
              <a:t>postproduction.</a:t>
            </a:r>
          </a:p>
          <a:p>
            <a:endParaRPr lang="en-US" dirty="0"/>
          </a:p>
        </p:txBody>
      </p:sp>
      <p:sp>
        <p:nvSpPr>
          <p:cNvPr id="3" name="Title 2"/>
          <p:cNvSpPr>
            <a:spLocks noGrp="1"/>
          </p:cNvSpPr>
          <p:nvPr>
            <p:ph type="title"/>
          </p:nvPr>
        </p:nvSpPr>
        <p:spPr/>
        <p:txBody>
          <a:bodyPr>
            <a:normAutofit fontScale="90000"/>
          </a:bodyPr>
          <a:lstStyle/>
          <a:p>
            <a:r>
              <a:rPr lang="en-US" dirty="0"/>
              <a:t>360-Degree Immersive Video</a:t>
            </a:r>
            <a:br>
              <a:rPr lang="en-US" dirty="0"/>
            </a:b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fontAlgn="t"/>
            <a:r>
              <a:rPr lang="en-US" dirty="0"/>
              <a:t>The "virtual" in virtual reality is why most people tend to picture this kind of content when they think of putting on a VR headset.</a:t>
            </a:r>
          </a:p>
          <a:p>
            <a:pPr fontAlgn="t"/>
            <a:r>
              <a:rPr lang="en-US" dirty="0"/>
              <a:t>creating video-based VR content is like making a film, then creating interactive VR content is like developing a video game. </a:t>
            </a:r>
          </a:p>
          <a:p>
            <a:pPr fontAlgn="t"/>
            <a:r>
              <a:rPr lang="en-US" dirty="0"/>
              <a:t>Creators use 3D game development software—called "engines"—to build entire worlds from the ground up. This often means creating original 3D models and animations with software such as 3DS Max or Maya; using applications such as Photoshop or </a:t>
            </a:r>
            <a:r>
              <a:rPr lang="en-US" dirty="0" err="1"/>
              <a:t>Zbrush</a:t>
            </a:r>
            <a:r>
              <a:rPr lang="en-US" dirty="0"/>
              <a:t> to add color and texture;</a:t>
            </a:r>
          </a:p>
          <a:p>
            <a:pPr fontAlgn="t"/>
            <a:r>
              <a:rPr lang="en-US" dirty="0"/>
              <a:t> using the engine's built-in tools to add lighting to the scene; and </a:t>
            </a:r>
            <a:r>
              <a:rPr lang="en-US" dirty="0">
                <a:hlinkClick r:id="rId2"/>
              </a:rPr>
              <a:t>designing original sound effect</a:t>
            </a:r>
            <a:r>
              <a:rPr lang="en-US" dirty="0">
                <a:hlinkClick r:id="rId3"/>
              </a:rPr>
              <a:t>s</a:t>
            </a:r>
            <a:r>
              <a:rPr lang="en-US" dirty="0"/>
              <a:t> to bring the visual content to life. </a:t>
            </a:r>
          </a:p>
          <a:p>
            <a:pPr fontAlgn="t"/>
            <a:r>
              <a:rPr lang="en-US" dirty="0"/>
              <a:t>interactive VR content creators write code—using the advanced functionality provided by the game engine—to tie everything together.</a:t>
            </a:r>
          </a:p>
          <a:p>
            <a:endParaRPr lang="en-US" dirty="0"/>
          </a:p>
        </p:txBody>
      </p:sp>
      <p:sp>
        <p:nvSpPr>
          <p:cNvPr id="3" name="Title 2"/>
          <p:cNvSpPr>
            <a:spLocks noGrp="1"/>
          </p:cNvSpPr>
          <p:nvPr>
            <p:ph type="title"/>
          </p:nvPr>
        </p:nvSpPr>
        <p:spPr/>
        <p:txBody>
          <a:bodyPr>
            <a:normAutofit fontScale="90000"/>
          </a:bodyPr>
          <a:lstStyle/>
          <a:p>
            <a:r>
              <a:rPr lang="en-US" dirty="0"/>
              <a:t>Interactive 3D Development</a:t>
            </a:r>
            <a:br>
              <a:rPr lang="en-US" dirty="0"/>
            </a:b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Menus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2221992" cy="969263"/>
            </a:xfrm>
            <a:prstGeom prst="rect">
              <a:avLst/>
            </a:prstGeom>
          </p:spPr>
        </p:pic>
      </p:grpSp>
      <p:sp>
        <p:nvSpPr>
          <p:cNvPr id="6" name="object 6"/>
          <p:cNvSpPr txBox="1">
            <a:spLocks noGrp="1"/>
          </p:cNvSpPr>
          <p:nvPr>
            <p:ph type="title"/>
          </p:nvPr>
        </p:nvSpPr>
        <p:spPr>
          <a:xfrm>
            <a:off x="78739" y="114427"/>
            <a:ext cx="1836420" cy="543560"/>
          </a:xfrm>
          <a:prstGeom prst="rect">
            <a:avLst/>
          </a:prstGeom>
        </p:spPr>
        <p:txBody>
          <a:bodyPr vert="horz" wrap="square" lIns="0" tIns="12065" rIns="0" bIns="0" rtlCol="0">
            <a:spAutoFit/>
          </a:bodyPr>
          <a:lstStyle/>
          <a:p>
            <a:pPr marL="12700">
              <a:lnSpc>
                <a:spcPct val="100000"/>
              </a:lnSpc>
              <a:spcBef>
                <a:spcPts val="95"/>
              </a:spcBef>
            </a:pPr>
            <a:r>
              <a:rPr sz="3400" spc="400" dirty="0"/>
              <a:t>L</a:t>
            </a:r>
            <a:r>
              <a:rPr sz="3400" spc="430" dirty="0"/>
              <a:t>E</a:t>
            </a:r>
            <a:r>
              <a:rPr sz="3400" spc="525" dirty="0"/>
              <a:t>N</a:t>
            </a:r>
            <a:r>
              <a:rPr sz="3400" spc="415" dirty="0"/>
              <a:t>S</a:t>
            </a:r>
            <a:r>
              <a:rPr sz="3400" spc="475" dirty="0"/>
              <a:t>E</a:t>
            </a:r>
            <a:r>
              <a:rPr sz="3400" spc="390" dirty="0"/>
              <a:t>S</a:t>
            </a:r>
            <a:endParaRPr sz="3400"/>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12</a:t>
            </a:r>
            <a:endParaRPr sz="1000">
              <a:latin typeface="Cambria"/>
              <a:cs typeface="Cambria"/>
            </a:endParaRPr>
          </a:p>
        </p:txBody>
      </p:sp>
      <p:grpSp>
        <p:nvGrpSpPr>
          <p:cNvPr id="8" name="object 8"/>
          <p:cNvGrpSpPr/>
          <p:nvPr/>
        </p:nvGrpSpPr>
        <p:grpSpPr>
          <a:xfrm>
            <a:off x="-9398" y="827277"/>
            <a:ext cx="12212320" cy="6042025"/>
            <a:chOff x="-9398" y="827277"/>
            <a:chExt cx="12212320" cy="6042025"/>
          </a:xfrm>
        </p:grpSpPr>
        <p:sp>
          <p:nvSpPr>
            <p:cNvPr id="9" name="object 9"/>
            <p:cNvSpPr/>
            <p:nvPr/>
          </p:nvSpPr>
          <p:spPr>
            <a:xfrm>
              <a:off x="762" y="837437"/>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2" y="837437"/>
              <a:ext cx="12192000" cy="6021705"/>
            </a:xfrm>
            <a:custGeom>
              <a:avLst/>
              <a:gdLst/>
              <a:ahLst/>
              <a:cxnLst/>
              <a:rect l="l" t="t" r="r" b="b"/>
              <a:pathLst>
                <a:path w="12192000" h="6021705">
                  <a:moveTo>
                    <a:pt x="0" y="6021324"/>
                  </a:moveTo>
                  <a:lnTo>
                    <a:pt x="12192000" y="6021324"/>
                  </a:lnTo>
                  <a:lnTo>
                    <a:pt x="12192000" y="0"/>
                  </a:lnTo>
                  <a:lnTo>
                    <a:pt x="0" y="0"/>
                  </a:lnTo>
                  <a:lnTo>
                    <a:pt x="0" y="6021324"/>
                  </a:lnTo>
                  <a:close/>
                </a:path>
              </a:pathLst>
            </a:custGeom>
            <a:ln w="19812">
              <a:solidFill>
                <a:srgbClr val="9EC544"/>
              </a:solidFill>
            </a:ln>
          </p:spPr>
          <p:txBody>
            <a:bodyPr wrap="square" lIns="0" tIns="0" rIns="0" bIns="0" rtlCol="0"/>
            <a:lstStyle/>
            <a:p>
              <a:endParaRPr/>
            </a:p>
          </p:txBody>
        </p:sp>
      </p:grpSp>
      <p:sp>
        <p:nvSpPr>
          <p:cNvPr id="11" name="object 11"/>
          <p:cNvSpPr txBox="1"/>
          <p:nvPr/>
        </p:nvSpPr>
        <p:spPr>
          <a:xfrm>
            <a:off x="78739" y="828903"/>
            <a:ext cx="12025630" cy="2109470"/>
          </a:xfrm>
          <a:prstGeom prst="rect">
            <a:avLst/>
          </a:prstGeom>
        </p:spPr>
        <p:txBody>
          <a:bodyPr vert="horz" wrap="square" lIns="0" tIns="12700" rIns="0" bIns="0" rtlCol="0">
            <a:spAutoFit/>
          </a:bodyPr>
          <a:lstStyle/>
          <a:p>
            <a:pPr marL="241300" marR="5080" indent="-228600">
              <a:lnSpc>
                <a:spcPct val="120000"/>
              </a:lnSpc>
              <a:spcBef>
                <a:spcPts val="100"/>
              </a:spcBef>
              <a:buFont typeface="Wingdings"/>
              <a:buChar char=""/>
              <a:tabLst>
                <a:tab pos="241300" algn="l"/>
              </a:tabLst>
            </a:pPr>
            <a:r>
              <a:rPr sz="2000" dirty="0">
                <a:latin typeface="Arial MT"/>
                <a:cs typeface="Arial MT"/>
              </a:rPr>
              <a:t>Lenses</a:t>
            </a:r>
            <a:r>
              <a:rPr sz="2000" spc="-3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our</a:t>
            </a:r>
            <a:r>
              <a:rPr sz="2000" spc="-15" dirty="0">
                <a:latin typeface="Arial MT"/>
                <a:cs typeface="Arial MT"/>
              </a:rPr>
              <a:t> </a:t>
            </a:r>
            <a:r>
              <a:rPr sz="2000" dirty="0">
                <a:latin typeface="Arial MT"/>
                <a:cs typeface="Arial MT"/>
              </a:rPr>
              <a:t>eyes</a:t>
            </a:r>
            <a:r>
              <a:rPr sz="2000" spc="-10"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alter</a:t>
            </a:r>
            <a:r>
              <a:rPr sz="2000" spc="-1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incoming</a:t>
            </a:r>
            <a:r>
              <a:rPr sz="2000" spc="-20" dirty="0">
                <a:latin typeface="Arial MT"/>
                <a:cs typeface="Arial MT"/>
              </a:rPr>
              <a:t> </a:t>
            </a:r>
            <a:r>
              <a:rPr sz="2000" dirty="0">
                <a:latin typeface="Arial MT"/>
                <a:cs typeface="Arial MT"/>
              </a:rPr>
              <a:t>light</a:t>
            </a:r>
            <a:r>
              <a:rPr sz="2000" spc="-10"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way</a:t>
            </a:r>
            <a:r>
              <a:rPr sz="2000" spc="-10" dirty="0">
                <a:latin typeface="Arial MT"/>
                <a:cs typeface="Arial MT"/>
              </a:rPr>
              <a:t> </a:t>
            </a:r>
            <a:r>
              <a:rPr sz="2000" dirty="0">
                <a:latin typeface="Arial MT"/>
                <a:cs typeface="Arial MT"/>
              </a:rPr>
              <a:t>that</a:t>
            </a:r>
            <a:r>
              <a:rPr sz="2000" spc="-25" dirty="0">
                <a:latin typeface="Arial MT"/>
                <a:cs typeface="Arial MT"/>
              </a:rPr>
              <a:t> </a:t>
            </a:r>
            <a:r>
              <a:rPr sz="2000" dirty="0">
                <a:latin typeface="Arial MT"/>
                <a:cs typeface="Arial MT"/>
              </a:rPr>
              <a:t>it</a:t>
            </a:r>
            <a:r>
              <a:rPr sz="2000" spc="-10" dirty="0">
                <a:latin typeface="Arial MT"/>
                <a:cs typeface="Arial MT"/>
              </a:rPr>
              <a:t> </a:t>
            </a:r>
            <a:r>
              <a:rPr sz="2000" dirty="0">
                <a:latin typeface="Arial MT"/>
                <a:cs typeface="Arial MT"/>
              </a:rPr>
              <a:t>gets</a:t>
            </a:r>
            <a:r>
              <a:rPr sz="2000" spc="-20" dirty="0">
                <a:latin typeface="Arial MT"/>
                <a:cs typeface="Arial MT"/>
              </a:rPr>
              <a:t> </a:t>
            </a:r>
            <a:r>
              <a:rPr sz="2000" dirty="0">
                <a:latin typeface="Arial MT"/>
                <a:cs typeface="Arial MT"/>
              </a:rPr>
              <a:t>focused</a:t>
            </a:r>
            <a:r>
              <a:rPr sz="2000" spc="-40" dirty="0">
                <a:latin typeface="Arial MT"/>
                <a:cs typeface="Arial MT"/>
              </a:rPr>
              <a:t> </a:t>
            </a:r>
            <a:r>
              <a:rPr sz="2000" dirty="0">
                <a:latin typeface="Arial MT"/>
                <a:cs typeface="Arial MT"/>
              </a:rPr>
              <a:t>on</a:t>
            </a:r>
            <a:r>
              <a:rPr sz="2000" spc="5" dirty="0">
                <a:latin typeface="Arial MT"/>
                <a:cs typeface="Arial MT"/>
              </a:rPr>
              <a:t> </a:t>
            </a:r>
            <a:r>
              <a:rPr sz="2000" dirty="0">
                <a:latin typeface="Arial MT"/>
                <a:cs typeface="Arial MT"/>
              </a:rPr>
              <a:t>our</a:t>
            </a:r>
            <a:r>
              <a:rPr sz="2000" spc="-25" dirty="0">
                <a:latin typeface="Arial MT"/>
                <a:cs typeface="Arial MT"/>
              </a:rPr>
              <a:t> </a:t>
            </a:r>
            <a:r>
              <a:rPr sz="2000" dirty="0">
                <a:latin typeface="Arial MT"/>
                <a:cs typeface="Arial MT"/>
              </a:rPr>
              <a:t>receptors</a:t>
            </a:r>
            <a:r>
              <a:rPr sz="2000" spc="-30" dirty="0">
                <a:latin typeface="Arial MT"/>
                <a:cs typeface="Arial MT"/>
              </a:rPr>
              <a:t> </a:t>
            </a:r>
            <a:r>
              <a:rPr sz="2000" dirty="0">
                <a:latin typeface="Arial MT"/>
                <a:cs typeface="Arial MT"/>
              </a:rPr>
              <a:t>on</a:t>
            </a:r>
            <a:r>
              <a:rPr sz="2000" spc="-1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back </a:t>
            </a:r>
            <a:r>
              <a:rPr sz="2000" spc="-540" dirty="0">
                <a:latin typeface="Arial MT"/>
                <a:cs typeface="Arial MT"/>
              </a:rPr>
              <a:t> </a:t>
            </a:r>
            <a:r>
              <a:rPr sz="2000" dirty="0">
                <a:latin typeface="Arial MT"/>
                <a:cs typeface="Arial MT"/>
              </a:rPr>
              <a:t>of</a:t>
            </a:r>
            <a:r>
              <a:rPr sz="2000" spc="-25" dirty="0">
                <a:latin typeface="Arial MT"/>
                <a:cs typeface="Arial MT"/>
              </a:rPr>
              <a:t> </a:t>
            </a:r>
            <a:r>
              <a:rPr sz="2000" dirty="0">
                <a:latin typeface="Arial MT"/>
                <a:cs typeface="Arial MT"/>
              </a:rPr>
              <a:t>our</a:t>
            </a:r>
            <a:r>
              <a:rPr sz="2000" spc="-15" dirty="0">
                <a:latin typeface="Arial MT"/>
                <a:cs typeface="Arial MT"/>
              </a:rPr>
              <a:t> </a:t>
            </a:r>
            <a:r>
              <a:rPr sz="2000" dirty="0">
                <a:latin typeface="Arial MT"/>
                <a:cs typeface="Arial MT"/>
              </a:rPr>
              <a:t>eyes.</a:t>
            </a:r>
            <a:endParaRPr sz="2000">
              <a:latin typeface="Arial MT"/>
              <a:cs typeface="Arial MT"/>
            </a:endParaRPr>
          </a:p>
          <a:p>
            <a:pPr marL="241300" indent="-228600">
              <a:lnSpc>
                <a:spcPct val="100000"/>
              </a:lnSpc>
              <a:spcBef>
                <a:spcPts val="1475"/>
              </a:spcBef>
              <a:buFont typeface="Wingdings"/>
              <a:buChar char=""/>
              <a:tabLst>
                <a:tab pos="241300" algn="l"/>
              </a:tabLst>
            </a:pPr>
            <a:r>
              <a:rPr sz="2000" dirty="0">
                <a:latin typeface="Arial MT"/>
                <a:cs typeface="Arial MT"/>
              </a:rPr>
              <a:t>If</a:t>
            </a:r>
            <a:r>
              <a:rPr sz="2000" spc="-30" dirty="0">
                <a:latin typeface="Arial MT"/>
                <a:cs typeface="Arial MT"/>
              </a:rPr>
              <a:t> </a:t>
            </a:r>
            <a:r>
              <a:rPr sz="2000" dirty="0">
                <a:latin typeface="Arial MT"/>
                <a:cs typeface="Arial MT"/>
              </a:rPr>
              <a:t>you</a:t>
            </a:r>
            <a:r>
              <a:rPr sz="2000" spc="-5" dirty="0">
                <a:latin typeface="Arial MT"/>
                <a:cs typeface="Arial MT"/>
              </a:rPr>
              <a:t> </a:t>
            </a:r>
            <a:r>
              <a:rPr sz="2000" dirty="0">
                <a:latin typeface="Arial MT"/>
                <a:cs typeface="Arial MT"/>
              </a:rPr>
              <a:t>look</a:t>
            </a:r>
            <a:r>
              <a:rPr sz="2000" spc="-15" dirty="0">
                <a:latin typeface="Arial MT"/>
                <a:cs typeface="Arial MT"/>
              </a:rPr>
              <a:t> </a:t>
            </a:r>
            <a:r>
              <a:rPr sz="2000" dirty="0">
                <a:latin typeface="Arial MT"/>
                <a:cs typeface="Arial MT"/>
              </a:rPr>
              <a:t>at</a:t>
            </a:r>
            <a:r>
              <a:rPr sz="2000" spc="-5" dirty="0">
                <a:latin typeface="Arial MT"/>
                <a:cs typeface="Arial MT"/>
              </a:rPr>
              <a:t> </a:t>
            </a:r>
            <a:r>
              <a:rPr sz="2000" dirty="0">
                <a:latin typeface="Arial MT"/>
                <a:cs typeface="Arial MT"/>
              </a:rPr>
              <a:t>something</a:t>
            </a:r>
            <a:r>
              <a:rPr sz="2000" spc="-45" dirty="0">
                <a:latin typeface="Arial MT"/>
                <a:cs typeface="Arial MT"/>
              </a:rPr>
              <a:t> </a:t>
            </a:r>
            <a:r>
              <a:rPr sz="2000" dirty="0">
                <a:latin typeface="Arial MT"/>
                <a:cs typeface="Arial MT"/>
              </a:rPr>
              <a:t>really</a:t>
            </a:r>
            <a:r>
              <a:rPr sz="2000" spc="-10" dirty="0">
                <a:latin typeface="Arial MT"/>
                <a:cs typeface="Arial MT"/>
              </a:rPr>
              <a:t> </a:t>
            </a:r>
            <a:r>
              <a:rPr sz="2000" dirty="0">
                <a:latin typeface="Arial MT"/>
                <a:cs typeface="Arial MT"/>
              </a:rPr>
              <a:t>close</a:t>
            </a:r>
            <a:r>
              <a:rPr sz="2000" spc="-25" dirty="0">
                <a:latin typeface="Arial MT"/>
                <a:cs typeface="Arial MT"/>
              </a:rPr>
              <a:t> </a:t>
            </a:r>
            <a:r>
              <a:rPr sz="2000" dirty="0">
                <a:latin typeface="Arial MT"/>
                <a:cs typeface="Arial MT"/>
              </a:rPr>
              <a:t>your</a:t>
            </a:r>
            <a:r>
              <a:rPr sz="2000" spc="-10" dirty="0">
                <a:latin typeface="Arial MT"/>
                <a:cs typeface="Arial MT"/>
              </a:rPr>
              <a:t> </a:t>
            </a:r>
            <a:r>
              <a:rPr sz="2000" dirty="0">
                <a:latin typeface="Arial MT"/>
                <a:cs typeface="Arial MT"/>
              </a:rPr>
              <a:t>lenses</a:t>
            </a:r>
            <a:r>
              <a:rPr sz="2000" spc="-25" dirty="0">
                <a:latin typeface="Arial MT"/>
                <a:cs typeface="Arial MT"/>
              </a:rPr>
              <a:t> </a:t>
            </a:r>
            <a:r>
              <a:rPr sz="2000" dirty="0">
                <a:latin typeface="Arial MT"/>
                <a:cs typeface="Arial MT"/>
              </a:rPr>
              <a:t>have</a:t>
            </a:r>
            <a:r>
              <a:rPr sz="2000" spc="5" dirty="0">
                <a:latin typeface="Arial MT"/>
                <a:cs typeface="Arial MT"/>
              </a:rPr>
              <a:t> </a:t>
            </a:r>
            <a:r>
              <a:rPr sz="2000" spc="-5" dirty="0">
                <a:latin typeface="Arial MT"/>
                <a:cs typeface="Arial MT"/>
              </a:rPr>
              <a:t>to</a:t>
            </a:r>
            <a:r>
              <a:rPr sz="2000" spc="-15" dirty="0">
                <a:latin typeface="Arial MT"/>
                <a:cs typeface="Arial MT"/>
              </a:rPr>
              <a:t> </a:t>
            </a:r>
            <a:r>
              <a:rPr sz="2000" dirty="0">
                <a:latin typeface="Arial MT"/>
                <a:cs typeface="Arial MT"/>
              </a:rPr>
              <a:t>bend</a:t>
            </a:r>
            <a:r>
              <a:rPr sz="2000" spc="-1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lot</a:t>
            </a:r>
            <a:r>
              <a:rPr sz="2000" spc="-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give</a:t>
            </a:r>
            <a:r>
              <a:rPr sz="2000" spc="-5" dirty="0">
                <a:latin typeface="Arial MT"/>
                <a:cs typeface="Arial MT"/>
              </a:rPr>
              <a:t> </a:t>
            </a:r>
            <a:r>
              <a:rPr sz="2000" dirty="0">
                <a:latin typeface="Arial MT"/>
                <a:cs typeface="Arial MT"/>
              </a:rPr>
              <a:t>you</a:t>
            </a:r>
            <a:r>
              <a:rPr sz="2000" spc="-10"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sharp</a:t>
            </a:r>
            <a:r>
              <a:rPr sz="2000" spc="-40" dirty="0">
                <a:latin typeface="Arial MT"/>
                <a:cs typeface="Arial MT"/>
              </a:rPr>
              <a:t> </a:t>
            </a:r>
            <a:r>
              <a:rPr sz="2000" spc="5" dirty="0">
                <a:latin typeface="Arial MT"/>
                <a:cs typeface="Arial MT"/>
              </a:rPr>
              <a:t>image.</a:t>
            </a:r>
            <a:endParaRPr sz="2000">
              <a:latin typeface="Arial MT"/>
              <a:cs typeface="Arial MT"/>
            </a:endParaRPr>
          </a:p>
          <a:p>
            <a:pPr marL="241300" indent="-228600">
              <a:lnSpc>
                <a:spcPct val="100000"/>
              </a:lnSpc>
              <a:spcBef>
                <a:spcPts val="1485"/>
              </a:spcBef>
              <a:buFont typeface="Wingdings"/>
              <a:buChar char=""/>
              <a:tabLst>
                <a:tab pos="241300" algn="l"/>
              </a:tabLst>
            </a:pPr>
            <a:r>
              <a:rPr sz="2000" dirty="0">
                <a:latin typeface="Arial MT"/>
                <a:cs typeface="Arial MT"/>
              </a:rPr>
              <a:t>In</a:t>
            </a:r>
            <a:r>
              <a:rPr sz="2000" spc="-20" dirty="0">
                <a:latin typeface="Arial MT"/>
                <a:cs typeface="Arial MT"/>
              </a:rPr>
              <a:t> </a:t>
            </a:r>
            <a:r>
              <a:rPr sz="2000" spc="-5" dirty="0">
                <a:latin typeface="Arial MT"/>
                <a:cs typeface="Arial MT"/>
              </a:rPr>
              <a:t>Virtual </a:t>
            </a:r>
            <a:r>
              <a:rPr sz="2000" spc="-20" dirty="0">
                <a:latin typeface="Arial MT"/>
                <a:cs typeface="Arial MT"/>
              </a:rPr>
              <a:t>Reality,</a:t>
            </a:r>
            <a:r>
              <a:rPr sz="2000" spc="-5" dirty="0">
                <a:latin typeface="Arial MT"/>
                <a:cs typeface="Arial MT"/>
              </a:rPr>
              <a:t> </a:t>
            </a:r>
            <a:r>
              <a:rPr sz="2000" dirty="0">
                <a:latin typeface="Arial MT"/>
                <a:cs typeface="Arial MT"/>
              </a:rPr>
              <a:t>Head</a:t>
            </a:r>
            <a:r>
              <a:rPr sz="2000" spc="-5" dirty="0">
                <a:latin typeface="Arial MT"/>
                <a:cs typeface="Arial MT"/>
              </a:rPr>
              <a:t> </a:t>
            </a:r>
            <a:r>
              <a:rPr sz="2000" dirty="0">
                <a:latin typeface="Arial MT"/>
                <a:cs typeface="Arial MT"/>
              </a:rPr>
              <a:t>Mounted</a:t>
            </a:r>
            <a:r>
              <a:rPr sz="2000" spc="-35" dirty="0">
                <a:latin typeface="Arial MT"/>
                <a:cs typeface="Arial MT"/>
              </a:rPr>
              <a:t> </a:t>
            </a:r>
            <a:r>
              <a:rPr sz="2000" dirty="0">
                <a:latin typeface="Arial MT"/>
                <a:cs typeface="Arial MT"/>
              </a:rPr>
              <a:t>Displays</a:t>
            </a:r>
            <a:r>
              <a:rPr sz="2000" spc="-15" dirty="0">
                <a:latin typeface="Arial MT"/>
                <a:cs typeface="Arial MT"/>
              </a:rPr>
              <a:t> </a:t>
            </a:r>
            <a:r>
              <a:rPr sz="2000" dirty="0">
                <a:latin typeface="Arial MT"/>
                <a:cs typeface="Arial MT"/>
              </a:rPr>
              <a:t>(VR HMDs)</a:t>
            </a:r>
            <a:r>
              <a:rPr sz="2000" spc="-35" dirty="0">
                <a:latin typeface="Arial MT"/>
                <a:cs typeface="Arial MT"/>
              </a:rPr>
              <a:t> </a:t>
            </a:r>
            <a:r>
              <a:rPr sz="2000" dirty="0">
                <a:latin typeface="Arial MT"/>
                <a:cs typeface="Arial MT"/>
              </a:rPr>
              <a:t>are 3</a:t>
            </a:r>
            <a:r>
              <a:rPr sz="2000" spc="-15"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7</a:t>
            </a:r>
            <a:r>
              <a:rPr sz="2000" spc="-15" dirty="0">
                <a:latin typeface="Arial MT"/>
                <a:cs typeface="Arial MT"/>
              </a:rPr>
              <a:t> </a:t>
            </a:r>
            <a:r>
              <a:rPr sz="2000" dirty="0">
                <a:latin typeface="Arial MT"/>
                <a:cs typeface="Arial MT"/>
              </a:rPr>
              <a:t>cm</a:t>
            </a:r>
            <a:r>
              <a:rPr sz="2000" spc="-5" dirty="0">
                <a:latin typeface="Arial MT"/>
                <a:cs typeface="Arial MT"/>
              </a:rPr>
              <a:t> </a:t>
            </a:r>
            <a:r>
              <a:rPr sz="2000" dirty="0">
                <a:latin typeface="Arial MT"/>
                <a:cs typeface="Arial MT"/>
              </a:rPr>
              <a:t>in front</a:t>
            </a:r>
            <a:r>
              <a:rPr sz="2000" spc="-30"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our</a:t>
            </a:r>
            <a:r>
              <a:rPr sz="2000" spc="-20" dirty="0">
                <a:latin typeface="Arial MT"/>
                <a:cs typeface="Arial MT"/>
              </a:rPr>
              <a:t> </a:t>
            </a:r>
            <a:r>
              <a:rPr sz="2000" dirty="0">
                <a:latin typeface="Arial MT"/>
                <a:cs typeface="Arial MT"/>
              </a:rPr>
              <a:t>eyes.</a:t>
            </a:r>
            <a:r>
              <a:rPr sz="2000" spc="-50" dirty="0">
                <a:latin typeface="Arial MT"/>
                <a:cs typeface="Arial MT"/>
              </a:rPr>
              <a:t> </a:t>
            </a:r>
            <a:r>
              <a:rPr sz="2000" spc="-10" dirty="0">
                <a:latin typeface="Arial MT"/>
                <a:cs typeface="Arial MT"/>
              </a:rPr>
              <a:t>That’s</a:t>
            </a:r>
            <a:r>
              <a:rPr sz="2000" spc="-5" dirty="0">
                <a:latin typeface="Arial MT"/>
                <a:cs typeface="Arial MT"/>
              </a:rPr>
              <a:t> </a:t>
            </a:r>
            <a:r>
              <a:rPr sz="2000" dirty="0">
                <a:latin typeface="Arial MT"/>
                <a:cs typeface="Arial MT"/>
              </a:rPr>
              <a:t>why</a:t>
            </a:r>
            <a:r>
              <a:rPr sz="2000" spc="-20" dirty="0">
                <a:latin typeface="Arial MT"/>
                <a:cs typeface="Arial MT"/>
              </a:rPr>
              <a:t> </a:t>
            </a:r>
            <a:r>
              <a:rPr sz="2000" spc="-5" dirty="0">
                <a:latin typeface="Arial MT"/>
                <a:cs typeface="Arial MT"/>
              </a:rPr>
              <a:t>we</a:t>
            </a:r>
            <a:endParaRPr sz="2000">
              <a:latin typeface="Arial MT"/>
              <a:cs typeface="Arial MT"/>
            </a:endParaRPr>
          </a:p>
          <a:p>
            <a:pPr marL="241300">
              <a:lnSpc>
                <a:spcPct val="100000"/>
              </a:lnSpc>
              <a:spcBef>
                <a:spcPts val="484"/>
              </a:spcBef>
            </a:pPr>
            <a:r>
              <a:rPr sz="2000" dirty="0">
                <a:latin typeface="Arial MT"/>
                <a:cs typeface="Arial MT"/>
              </a:rPr>
              <a:t>need</a:t>
            </a:r>
            <a:r>
              <a:rPr sz="2000" spc="-15" dirty="0">
                <a:latin typeface="Arial MT"/>
                <a:cs typeface="Arial MT"/>
              </a:rPr>
              <a:t> </a:t>
            </a:r>
            <a:r>
              <a:rPr sz="2000" dirty="0">
                <a:latin typeface="Arial MT"/>
                <a:cs typeface="Arial MT"/>
              </a:rPr>
              <a:t>lenses</a:t>
            </a:r>
            <a:r>
              <a:rPr sz="2000" spc="-25" dirty="0">
                <a:latin typeface="Arial MT"/>
                <a:cs typeface="Arial MT"/>
              </a:rPr>
              <a:t> </a:t>
            </a:r>
            <a:r>
              <a:rPr sz="2000" dirty="0">
                <a:latin typeface="Arial MT"/>
                <a:cs typeface="Arial MT"/>
              </a:rPr>
              <a:t>in</a:t>
            </a:r>
            <a:r>
              <a:rPr sz="2000" spc="5" dirty="0">
                <a:latin typeface="Arial MT"/>
                <a:cs typeface="Arial MT"/>
              </a:rPr>
              <a:t> </a:t>
            </a:r>
            <a:r>
              <a:rPr sz="2000" spc="-5" dirty="0">
                <a:latin typeface="Arial MT"/>
                <a:cs typeface="Arial MT"/>
              </a:rPr>
              <a:t>VR</a:t>
            </a:r>
            <a:r>
              <a:rPr sz="2000" dirty="0">
                <a:latin typeface="Arial MT"/>
                <a:cs typeface="Arial MT"/>
              </a:rPr>
              <a:t> HMDs</a:t>
            </a:r>
            <a:r>
              <a:rPr sz="2000" spc="-20" dirty="0">
                <a:latin typeface="Arial MT"/>
                <a:cs typeface="Arial MT"/>
              </a:rPr>
              <a:t> </a:t>
            </a:r>
            <a:r>
              <a:rPr sz="2000" dirty="0">
                <a:latin typeface="Arial MT"/>
                <a:cs typeface="Arial MT"/>
              </a:rPr>
              <a:t>that</a:t>
            </a:r>
            <a:r>
              <a:rPr sz="2000" spc="-25" dirty="0">
                <a:latin typeface="Arial MT"/>
                <a:cs typeface="Arial MT"/>
              </a:rPr>
              <a:t> </a:t>
            </a:r>
            <a:r>
              <a:rPr sz="2000" dirty="0">
                <a:latin typeface="Arial MT"/>
                <a:cs typeface="Arial MT"/>
              </a:rPr>
              <a:t>bend</a:t>
            </a:r>
            <a:r>
              <a:rPr sz="2000" spc="-1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light</a:t>
            </a:r>
            <a:r>
              <a:rPr sz="2000" spc="-1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make</a:t>
            </a:r>
            <a:r>
              <a:rPr sz="2000" spc="-30" dirty="0">
                <a:latin typeface="Arial MT"/>
                <a:cs typeface="Arial MT"/>
              </a:rPr>
              <a:t> </a:t>
            </a:r>
            <a:r>
              <a:rPr sz="2000" dirty="0">
                <a:latin typeface="Arial MT"/>
                <a:cs typeface="Arial MT"/>
              </a:rPr>
              <a:t>it</a:t>
            </a:r>
            <a:r>
              <a:rPr sz="2000" spc="-15" dirty="0">
                <a:latin typeface="Arial MT"/>
                <a:cs typeface="Arial MT"/>
              </a:rPr>
              <a:t> </a:t>
            </a:r>
            <a:r>
              <a:rPr sz="2000" dirty="0">
                <a:latin typeface="Arial MT"/>
                <a:cs typeface="Arial MT"/>
              </a:rPr>
              <a:t>easier</a:t>
            </a:r>
            <a:r>
              <a:rPr sz="2000" spc="-20"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our</a:t>
            </a:r>
            <a:r>
              <a:rPr sz="2000" spc="-20" dirty="0">
                <a:latin typeface="Arial MT"/>
                <a:cs typeface="Arial MT"/>
              </a:rPr>
              <a:t> </a:t>
            </a:r>
            <a:r>
              <a:rPr sz="2000" dirty="0">
                <a:latin typeface="Arial MT"/>
                <a:cs typeface="Arial MT"/>
              </a:rPr>
              <a:t>eyes</a:t>
            </a:r>
            <a:r>
              <a:rPr sz="2000" spc="-1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see.</a:t>
            </a:r>
            <a:endParaRPr sz="2000">
              <a:latin typeface="Arial MT"/>
              <a:cs typeface="Arial MT"/>
            </a:endParaRPr>
          </a:p>
        </p:txBody>
      </p:sp>
      <p:pic>
        <p:nvPicPr>
          <p:cNvPr id="12" name="object 12"/>
          <p:cNvPicPr/>
          <p:nvPr/>
        </p:nvPicPr>
        <p:blipFill>
          <a:blip r:embed="rId3" cstate="print"/>
          <a:stretch>
            <a:fillRect/>
          </a:stretch>
        </p:blipFill>
        <p:spPr>
          <a:xfrm>
            <a:off x="2991611" y="2990086"/>
            <a:ext cx="5369051" cy="3813048"/>
          </a:xfrm>
          <a:prstGeom prst="rect">
            <a:avLst/>
          </a:prstGeom>
        </p:spPr>
      </p:pic>
      <p:sp>
        <p:nvSpPr>
          <p:cNvPr id="13" name="object 13"/>
          <p:cNvSpPr txBox="1"/>
          <p:nvPr/>
        </p:nvSpPr>
        <p:spPr>
          <a:xfrm>
            <a:off x="1803273" y="5571845"/>
            <a:ext cx="2030095" cy="1002030"/>
          </a:xfrm>
          <a:prstGeom prst="rect">
            <a:avLst/>
          </a:prstGeom>
        </p:spPr>
        <p:txBody>
          <a:bodyPr vert="horz" wrap="square" lIns="0" tIns="12700" rIns="0" bIns="0" rtlCol="0">
            <a:spAutoFit/>
          </a:bodyPr>
          <a:lstStyle/>
          <a:p>
            <a:pPr marL="12700" marR="5080">
              <a:lnSpc>
                <a:spcPct val="100000"/>
              </a:lnSpc>
              <a:spcBef>
                <a:spcPts val="100"/>
              </a:spcBef>
            </a:pPr>
            <a:r>
              <a:rPr sz="3200" spc="110" dirty="0">
                <a:solidFill>
                  <a:srgbClr val="37937C"/>
                </a:solidFill>
                <a:latin typeface="Cambria"/>
                <a:cs typeface="Cambria"/>
              </a:rPr>
              <a:t>Google </a:t>
            </a:r>
            <a:r>
              <a:rPr sz="3200" spc="114" dirty="0">
                <a:solidFill>
                  <a:srgbClr val="37937C"/>
                </a:solidFill>
                <a:latin typeface="Cambria"/>
                <a:cs typeface="Cambria"/>
              </a:rPr>
              <a:t> </a:t>
            </a:r>
            <a:r>
              <a:rPr sz="3200" spc="125" dirty="0">
                <a:solidFill>
                  <a:srgbClr val="37937C"/>
                </a:solidFill>
                <a:latin typeface="Cambria"/>
                <a:cs typeface="Cambria"/>
              </a:rPr>
              <a:t>Cardboard</a:t>
            </a:r>
            <a:endParaRPr sz="3200">
              <a:latin typeface="Cambria"/>
              <a:cs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13</a:t>
            </a:r>
            <a:endParaRPr sz="1000">
              <a:latin typeface="Cambria"/>
              <a:cs typeface="Cambria"/>
            </a:endParaRPr>
          </a:p>
        </p:txBody>
      </p:sp>
      <p:pic>
        <p:nvPicPr>
          <p:cNvPr id="3" name="object 3"/>
          <p:cNvPicPr/>
          <p:nvPr/>
        </p:nvPicPr>
        <p:blipFill>
          <a:blip r:embed="rId2" cstate="print"/>
          <a:stretch>
            <a:fillRect/>
          </a:stretch>
        </p:blipFill>
        <p:spPr>
          <a:xfrm>
            <a:off x="0" y="3643882"/>
            <a:ext cx="12192000" cy="3214112"/>
          </a:xfrm>
          <a:prstGeom prst="rect">
            <a:avLst/>
          </a:prstGeom>
        </p:spPr>
      </p:pic>
      <p:grpSp>
        <p:nvGrpSpPr>
          <p:cNvPr id="4" name="object 4"/>
          <p:cNvGrpSpPr/>
          <p:nvPr/>
        </p:nvGrpSpPr>
        <p:grpSpPr>
          <a:xfrm>
            <a:off x="-9905" y="0"/>
            <a:ext cx="12212955" cy="3655695"/>
            <a:chOff x="-9905" y="0"/>
            <a:chExt cx="12212955" cy="3655695"/>
          </a:xfrm>
        </p:grpSpPr>
        <p:pic>
          <p:nvPicPr>
            <p:cNvPr id="5" name="object 5"/>
            <p:cNvPicPr/>
            <p:nvPr/>
          </p:nvPicPr>
          <p:blipFill>
            <a:blip r:embed="rId3" cstate="print"/>
            <a:stretch>
              <a:fillRect/>
            </a:stretch>
          </p:blipFill>
          <p:spPr>
            <a:xfrm>
              <a:off x="0" y="0"/>
              <a:ext cx="5486400" cy="3172967"/>
            </a:xfrm>
            <a:prstGeom prst="rect">
              <a:avLst/>
            </a:prstGeom>
          </p:spPr>
        </p:pic>
        <p:sp>
          <p:nvSpPr>
            <p:cNvPr id="6" name="object 6"/>
            <p:cNvSpPr/>
            <p:nvPr/>
          </p:nvSpPr>
          <p:spPr>
            <a:xfrm>
              <a:off x="0" y="0"/>
              <a:ext cx="5496560" cy="3183255"/>
            </a:xfrm>
            <a:custGeom>
              <a:avLst/>
              <a:gdLst/>
              <a:ahLst/>
              <a:cxnLst/>
              <a:rect l="l" t="t" r="r" b="b"/>
              <a:pathLst>
                <a:path w="5496560" h="3183255">
                  <a:moveTo>
                    <a:pt x="0" y="3182874"/>
                  </a:moveTo>
                  <a:lnTo>
                    <a:pt x="5496306" y="3182874"/>
                  </a:lnTo>
                  <a:lnTo>
                    <a:pt x="5496306" y="0"/>
                  </a:lnTo>
                </a:path>
              </a:pathLst>
            </a:custGeom>
            <a:ln w="19812">
              <a:solidFill>
                <a:srgbClr val="9EC544"/>
              </a:solidFill>
            </a:ln>
          </p:spPr>
          <p:txBody>
            <a:bodyPr wrap="square" lIns="0" tIns="0" rIns="0" bIns="0" rtlCol="0"/>
            <a:lstStyle/>
            <a:p>
              <a:endParaRPr/>
            </a:p>
          </p:txBody>
        </p:sp>
        <p:pic>
          <p:nvPicPr>
            <p:cNvPr id="7" name="object 7"/>
            <p:cNvPicPr/>
            <p:nvPr/>
          </p:nvPicPr>
          <p:blipFill>
            <a:blip r:embed="rId4" cstate="print"/>
            <a:stretch>
              <a:fillRect/>
            </a:stretch>
          </p:blipFill>
          <p:spPr>
            <a:xfrm>
              <a:off x="5486399" y="0"/>
              <a:ext cx="6705600" cy="3172967"/>
            </a:xfrm>
            <a:prstGeom prst="rect">
              <a:avLst/>
            </a:prstGeom>
          </p:spPr>
        </p:pic>
        <p:sp>
          <p:nvSpPr>
            <p:cNvPr id="8" name="object 8"/>
            <p:cNvSpPr/>
            <p:nvPr/>
          </p:nvSpPr>
          <p:spPr>
            <a:xfrm>
              <a:off x="762" y="3173729"/>
              <a:ext cx="12192000" cy="462280"/>
            </a:xfrm>
            <a:custGeom>
              <a:avLst/>
              <a:gdLst/>
              <a:ahLst/>
              <a:cxnLst/>
              <a:rect l="l" t="t" r="r" b="b"/>
              <a:pathLst>
                <a:path w="12192000" h="462279">
                  <a:moveTo>
                    <a:pt x="12192000" y="0"/>
                  </a:moveTo>
                  <a:lnTo>
                    <a:pt x="0" y="0"/>
                  </a:lnTo>
                  <a:lnTo>
                    <a:pt x="0" y="461772"/>
                  </a:lnTo>
                  <a:lnTo>
                    <a:pt x="12192000" y="461772"/>
                  </a:lnTo>
                  <a:lnTo>
                    <a:pt x="12192000" y="0"/>
                  </a:lnTo>
                  <a:close/>
                </a:path>
              </a:pathLst>
            </a:custGeom>
            <a:solidFill>
              <a:srgbClr val="FFFFFF"/>
            </a:solidFill>
          </p:spPr>
          <p:txBody>
            <a:bodyPr wrap="square" lIns="0" tIns="0" rIns="0" bIns="0" rtlCol="0"/>
            <a:lstStyle/>
            <a:p>
              <a:endParaRPr/>
            </a:p>
          </p:txBody>
        </p:sp>
        <p:sp>
          <p:nvSpPr>
            <p:cNvPr id="9" name="object 9"/>
            <p:cNvSpPr/>
            <p:nvPr/>
          </p:nvSpPr>
          <p:spPr>
            <a:xfrm>
              <a:off x="762" y="3173729"/>
              <a:ext cx="12192000" cy="462280"/>
            </a:xfrm>
            <a:custGeom>
              <a:avLst/>
              <a:gdLst/>
              <a:ahLst/>
              <a:cxnLst/>
              <a:rect l="l" t="t" r="r" b="b"/>
              <a:pathLst>
                <a:path w="12192000" h="462279">
                  <a:moveTo>
                    <a:pt x="0" y="461772"/>
                  </a:moveTo>
                  <a:lnTo>
                    <a:pt x="12192000" y="461772"/>
                  </a:lnTo>
                  <a:lnTo>
                    <a:pt x="12192000" y="0"/>
                  </a:lnTo>
                  <a:lnTo>
                    <a:pt x="0" y="0"/>
                  </a:lnTo>
                  <a:lnTo>
                    <a:pt x="0" y="461772"/>
                  </a:lnTo>
                  <a:close/>
                </a:path>
              </a:pathLst>
            </a:custGeom>
            <a:ln w="19811">
              <a:solidFill>
                <a:srgbClr val="9EC544"/>
              </a:solidFill>
            </a:ln>
          </p:spPr>
          <p:txBody>
            <a:bodyPr wrap="square" lIns="0" tIns="0" rIns="0" bIns="0" rtlCol="0"/>
            <a:lstStyle/>
            <a:p>
              <a:endParaRPr/>
            </a:p>
          </p:txBody>
        </p:sp>
      </p:grpSp>
      <p:sp>
        <p:nvSpPr>
          <p:cNvPr id="10" name="object 10"/>
          <p:cNvSpPr txBox="1">
            <a:spLocks noGrp="1"/>
          </p:cNvSpPr>
          <p:nvPr>
            <p:ph type="title"/>
          </p:nvPr>
        </p:nvSpPr>
        <p:spPr>
          <a:xfrm>
            <a:off x="78739" y="3202051"/>
            <a:ext cx="6043295" cy="391160"/>
          </a:xfrm>
          <a:prstGeom prst="rect">
            <a:avLst/>
          </a:prstGeom>
        </p:spPr>
        <p:txBody>
          <a:bodyPr vert="horz" wrap="square" lIns="0" tIns="12700" rIns="0" bIns="0" rtlCol="0">
            <a:spAutoFit/>
          </a:bodyPr>
          <a:lstStyle/>
          <a:p>
            <a:pPr marL="12700">
              <a:lnSpc>
                <a:spcPct val="100000"/>
              </a:lnSpc>
              <a:spcBef>
                <a:spcPts val="100"/>
              </a:spcBef>
            </a:pPr>
            <a:r>
              <a:rPr sz="2400" b="0" spc="105" dirty="0">
                <a:solidFill>
                  <a:srgbClr val="000000"/>
                </a:solidFill>
                <a:latin typeface="Cambria"/>
                <a:cs typeface="Cambria"/>
              </a:rPr>
              <a:t>Fresnel</a:t>
            </a:r>
            <a:r>
              <a:rPr sz="2400" b="0" spc="110" dirty="0">
                <a:solidFill>
                  <a:srgbClr val="000000"/>
                </a:solidFill>
                <a:latin typeface="Cambria"/>
                <a:cs typeface="Cambria"/>
              </a:rPr>
              <a:t> </a:t>
            </a:r>
            <a:r>
              <a:rPr sz="2400" b="0" spc="105" dirty="0">
                <a:solidFill>
                  <a:srgbClr val="000000"/>
                </a:solidFill>
                <a:latin typeface="Cambria"/>
                <a:cs typeface="Cambria"/>
              </a:rPr>
              <a:t>Lenses</a:t>
            </a:r>
            <a:r>
              <a:rPr sz="2400" b="0" spc="145" dirty="0">
                <a:solidFill>
                  <a:srgbClr val="000000"/>
                </a:solidFill>
                <a:latin typeface="Cambria"/>
                <a:cs typeface="Cambria"/>
              </a:rPr>
              <a:t> </a:t>
            </a:r>
            <a:r>
              <a:rPr sz="2400" b="0" spc="70" dirty="0">
                <a:solidFill>
                  <a:srgbClr val="000000"/>
                </a:solidFill>
                <a:latin typeface="Cambria"/>
                <a:cs typeface="Cambria"/>
              </a:rPr>
              <a:t>used</a:t>
            </a:r>
            <a:r>
              <a:rPr sz="2400" b="0" spc="114" dirty="0">
                <a:solidFill>
                  <a:srgbClr val="000000"/>
                </a:solidFill>
                <a:latin typeface="Cambria"/>
                <a:cs typeface="Cambria"/>
              </a:rPr>
              <a:t> </a:t>
            </a:r>
            <a:r>
              <a:rPr sz="2400" b="0" spc="105" dirty="0">
                <a:solidFill>
                  <a:srgbClr val="000000"/>
                </a:solidFill>
                <a:latin typeface="Cambria"/>
                <a:cs typeface="Cambria"/>
              </a:rPr>
              <a:t>in</a:t>
            </a:r>
            <a:r>
              <a:rPr sz="2400" b="0" spc="125" dirty="0">
                <a:solidFill>
                  <a:srgbClr val="000000"/>
                </a:solidFill>
                <a:latin typeface="Cambria"/>
                <a:cs typeface="Cambria"/>
              </a:rPr>
              <a:t> </a:t>
            </a:r>
            <a:r>
              <a:rPr sz="2400" b="0" spc="120" dirty="0">
                <a:solidFill>
                  <a:srgbClr val="000000"/>
                </a:solidFill>
                <a:latin typeface="Cambria"/>
                <a:cs typeface="Cambria"/>
              </a:rPr>
              <a:t>many</a:t>
            </a:r>
            <a:r>
              <a:rPr sz="2400" b="0" spc="130" dirty="0">
                <a:solidFill>
                  <a:srgbClr val="000000"/>
                </a:solidFill>
                <a:latin typeface="Cambria"/>
                <a:cs typeface="Cambria"/>
              </a:rPr>
              <a:t> </a:t>
            </a:r>
            <a:r>
              <a:rPr sz="2400" b="0" spc="260" dirty="0">
                <a:solidFill>
                  <a:srgbClr val="000000"/>
                </a:solidFill>
                <a:latin typeface="Cambria"/>
                <a:cs typeface="Cambria"/>
              </a:rPr>
              <a:t>VR</a:t>
            </a:r>
            <a:r>
              <a:rPr sz="2400" b="0" spc="140" dirty="0">
                <a:solidFill>
                  <a:srgbClr val="000000"/>
                </a:solidFill>
                <a:latin typeface="Cambria"/>
                <a:cs typeface="Cambria"/>
              </a:rPr>
              <a:t> </a:t>
            </a:r>
            <a:r>
              <a:rPr sz="2400" b="0" spc="110" dirty="0">
                <a:solidFill>
                  <a:srgbClr val="000000"/>
                </a:solidFill>
                <a:latin typeface="Cambria"/>
                <a:cs typeface="Cambria"/>
              </a:rPr>
              <a:t>Headsets</a:t>
            </a:r>
            <a:endParaRPr sz="2400">
              <a:latin typeface="Cambria"/>
              <a:cs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4344924" cy="969263"/>
            </a:xfrm>
            <a:prstGeom prst="rect">
              <a:avLst/>
            </a:prstGeom>
          </p:spPr>
        </p:pic>
      </p:grpSp>
      <p:sp>
        <p:nvSpPr>
          <p:cNvPr id="6" name="object 6"/>
          <p:cNvSpPr txBox="1">
            <a:spLocks noGrp="1"/>
          </p:cNvSpPr>
          <p:nvPr>
            <p:ph type="title"/>
          </p:nvPr>
        </p:nvSpPr>
        <p:spPr>
          <a:xfrm>
            <a:off x="78739" y="114427"/>
            <a:ext cx="3957320" cy="543560"/>
          </a:xfrm>
          <a:prstGeom prst="rect">
            <a:avLst/>
          </a:prstGeom>
        </p:spPr>
        <p:txBody>
          <a:bodyPr vert="horz" wrap="square" lIns="0" tIns="12065" rIns="0" bIns="0" rtlCol="0">
            <a:spAutoFit/>
          </a:bodyPr>
          <a:lstStyle/>
          <a:p>
            <a:pPr marL="12700">
              <a:lnSpc>
                <a:spcPct val="100000"/>
              </a:lnSpc>
              <a:spcBef>
                <a:spcPts val="95"/>
              </a:spcBef>
            </a:pPr>
            <a:r>
              <a:rPr sz="3400" spc="245" dirty="0"/>
              <a:t>DISPLAY</a:t>
            </a:r>
            <a:r>
              <a:rPr sz="3400" spc="110" dirty="0"/>
              <a:t> </a:t>
            </a:r>
            <a:r>
              <a:rPr sz="3400" spc="420" dirty="0"/>
              <a:t>SCREEN</a:t>
            </a:r>
            <a:endParaRPr sz="3400"/>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14</a:t>
            </a:r>
            <a:endParaRPr sz="1000">
              <a:latin typeface="Cambria"/>
              <a:cs typeface="Cambria"/>
            </a:endParaRPr>
          </a:p>
        </p:txBody>
      </p:sp>
      <p:grpSp>
        <p:nvGrpSpPr>
          <p:cNvPr id="8" name="object 8"/>
          <p:cNvGrpSpPr/>
          <p:nvPr/>
        </p:nvGrpSpPr>
        <p:grpSpPr>
          <a:xfrm>
            <a:off x="-9144" y="818388"/>
            <a:ext cx="12212320" cy="6050280"/>
            <a:chOff x="-9144" y="818388"/>
            <a:chExt cx="12212320" cy="6050280"/>
          </a:xfrm>
        </p:grpSpPr>
        <p:sp>
          <p:nvSpPr>
            <p:cNvPr id="9" name="object 9"/>
            <p:cNvSpPr/>
            <p:nvPr/>
          </p:nvSpPr>
          <p:spPr>
            <a:xfrm>
              <a:off x="761" y="837437"/>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1" y="837437"/>
              <a:ext cx="12192000" cy="6021705"/>
            </a:xfrm>
            <a:custGeom>
              <a:avLst/>
              <a:gdLst/>
              <a:ahLst/>
              <a:cxnLst/>
              <a:rect l="l" t="t" r="r" b="b"/>
              <a:pathLst>
                <a:path w="12192000" h="6021705">
                  <a:moveTo>
                    <a:pt x="0" y="6021324"/>
                  </a:moveTo>
                  <a:lnTo>
                    <a:pt x="12192000" y="6021324"/>
                  </a:lnTo>
                  <a:lnTo>
                    <a:pt x="12192000" y="0"/>
                  </a:lnTo>
                  <a:lnTo>
                    <a:pt x="0" y="0"/>
                  </a:lnTo>
                  <a:lnTo>
                    <a:pt x="0" y="6021324"/>
                  </a:lnTo>
                  <a:close/>
                </a:path>
              </a:pathLst>
            </a:custGeom>
            <a:ln w="19812">
              <a:solidFill>
                <a:srgbClr val="9EC544"/>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0" y="842772"/>
              <a:ext cx="355092" cy="542543"/>
            </a:xfrm>
            <a:prstGeom prst="rect">
              <a:avLst/>
            </a:prstGeom>
          </p:spPr>
        </p:pic>
        <p:pic>
          <p:nvPicPr>
            <p:cNvPr id="12" name="object 12"/>
            <p:cNvPicPr/>
            <p:nvPr/>
          </p:nvPicPr>
          <p:blipFill>
            <a:blip r:embed="rId4" cstate="print"/>
            <a:stretch>
              <a:fillRect/>
            </a:stretch>
          </p:blipFill>
          <p:spPr>
            <a:xfrm>
              <a:off x="155448" y="818388"/>
              <a:ext cx="3403091" cy="579120"/>
            </a:xfrm>
            <a:prstGeom prst="rect">
              <a:avLst/>
            </a:prstGeom>
          </p:spPr>
        </p:pic>
        <p:pic>
          <p:nvPicPr>
            <p:cNvPr id="13" name="object 13"/>
            <p:cNvPicPr/>
            <p:nvPr/>
          </p:nvPicPr>
          <p:blipFill>
            <a:blip r:embed="rId3" cstate="print"/>
            <a:stretch>
              <a:fillRect/>
            </a:stretch>
          </p:blipFill>
          <p:spPr>
            <a:xfrm>
              <a:off x="0" y="2560320"/>
              <a:ext cx="355092" cy="542543"/>
            </a:xfrm>
            <a:prstGeom prst="rect">
              <a:avLst/>
            </a:prstGeom>
          </p:spPr>
        </p:pic>
        <p:pic>
          <p:nvPicPr>
            <p:cNvPr id="14" name="object 14"/>
            <p:cNvPicPr/>
            <p:nvPr/>
          </p:nvPicPr>
          <p:blipFill>
            <a:blip r:embed="rId5" cstate="print"/>
            <a:stretch>
              <a:fillRect/>
            </a:stretch>
          </p:blipFill>
          <p:spPr>
            <a:xfrm>
              <a:off x="155448" y="2535936"/>
              <a:ext cx="3678936" cy="579120"/>
            </a:xfrm>
            <a:prstGeom prst="rect">
              <a:avLst/>
            </a:prstGeom>
          </p:spPr>
        </p:pic>
      </p:grpSp>
      <p:sp>
        <p:nvSpPr>
          <p:cNvPr id="15" name="object 15"/>
          <p:cNvSpPr txBox="1"/>
          <p:nvPr/>
        </p:nvSpPr>
        <p:spPr>
          <a:xfrm>
            <a:off x="78739" y="889253"/>
            <a:ext cx="11600180" cy="5372100"/>
          </a:xfrm>
          <a:prstGeom prst="rect">
            <a:avLst/>
          </a:prstGeom>
        </p:spPr>
        <p:txBody>
          <a:bodyPr vert="horz" wrap="square" lIns="0" tIns="13335" rIns="0" bIns="0" rtlCol="0">
            <a:spAutoFit/>
          </a:bodyPr>
          <a:lstStyle/>
          <a:p>
            <a:pPr marL="241300" indent="-228600">
              <a:lnSpc>
                <a:spcPct val="100000"/>
              </a:lnSpc>
              <a:spcBef>
                <a:spcPts val="105"/>
              </a:spcBef>
              <a:buFont typeface="Arial MT"/>
              <a:buChar char="•"/>
              <a:tabLst>
                <a:tab pos="240665" algn="l"/>
                <a:tab pos="241300" algn="l"/>
              </a:tabLst>
            </a:pPr>
            <a:r>
              <a:rPr sz="2000" spc="45" dirty="0">
                <a:latin typeface="Cambria"/>
                <a:cs typeface="Cambria"/>
              </a:rPr>
              <a:t>PC/Console/Smartphones:</a:t>
            </a:r>
            <a:endParaRPr sz="2000">
              <a:latin typeface="Cambria"/>
              <a:cs typeface="Cambria"/>
            </a:endParaRPr>
          </a:p>
          <a:p>
            <a:pPr marL="12700" marR="86360">
              <a:lnSpc>
                <a:spcPct val="120000"/>
              </a:lnSpc>
              <a:spcBef>
                <a:spcPts val="994"/>
              </a:spcBef>
            </a:pPr>
            <a:r>
              <a:rPr sz="2000" spc="85" dirty="0">
                <a:latin typeface="Cambria"/>
                <a:cs typeface="Cambria"/>
              </a:rPr>
              <a:t>Computers</a:t>
            </a:r>
            <a:r>
              <a:rPr sz="2000" spc="90" dirty="0">
                <a:latin typeface="Cambria"/>
                <a:cs typeface="Cambria"/>
              </a:rPr>
              <a:t> </a:t>
            </a:r>
            <a:r>
              <a:rPr sz="2000" spc="70" dirty="0">
                <a:latin typeface="Cambria"/>
                <a:cs typeface="Cambria"/>
              </a:rPr>
              <a:t>are</a:t>
            </a:r>
            <a:r>
              <a:rPr sz="2000" spc="105" dirty="0">
                <a:latin typeface="Cambria"/>
                <a:cs typeface="Cambria"/>
              </a:rPr>
              <a:t> </a:t>
            </a:r>
            <a:r>
              <a:rPr sz="2000" spc="60" dirty="0">
                <a:latin typeface="Cambria"/>
                <a:cs typeface="Cambria"/>
              </a:rPr>
              <a:t>used</a:t>
            </a:r>
            <a:r>
              <a:rPr sz="2000" spc="100" dirty="0">
                <a:latin typeface="Cambria"/>
                <a:cs typeface="Cambria"/>
              </a:rPr>
              <a:t> </a:t>
            </a:r>
            <a:r>
              <a:rPr sz="2000" spc="15" dirty="0">
                <a:latin typeface="Cambria"/>
                <a:cs typeface="Cambria"/>
              </a:rPr>
              <a:t>to</a:t>
            </a:r>
            <a:r>
              <a:rPr sz="2000" spc="105" dirty="0">
                <a:latin typeface="Cambria"/>
                <a:cs typeface="Cambria"/>
              </a:rPr>
              <a:t> </a:t>
            </a:r>
            <a:r>
              <a:rPr sz="2000" spc="25" dirty="0">
                <a:latin typeface="Cambria"/>
                <a:cs typeface="Cambria"/>
              </a:rPr>
              <a:t>process</a:t>
            </a:r>
            <a:r>
              <a:rPr sz="2000" spc="75" dirty="0">
                <a:latin typeface="Cambria"/>
                <a:cs typeface="Cambria"/>
              </a:rPr>
              <a:t> </a:t>
            </a:r>
            <a:r>
              <a:rPr sz="2000" spc="85" dirty="0">
                <a:latin typeface="Cambria"/>
                <a:cs typeface="Cambria"/>
              </a:rPr>
              <a:t>inputs</a:t>
            </a:r>
            <a:r>
              <a:rPr sz="2000" spc="105" dirty="0">
                <a:latin typeface="Cambria"/>
                <a:cs typeface="Cambria"/>
              </a:rPr>
              <a:t> </a:t>
            </a:r>
            <a:r>
              <a:rPr sz="2000" spc="90" dirty="0">
                <a:latin typeface="Cambria"/>
                <a:cs typeface="Cambria"/>
              </a:rPr>
              <a:t>and</a:t>
            </a:r>
            <a:r>
              <a:rPr sz="2000" spc="100" dirty="0">
                <a:latin typeface="Cambria"/>
                <a:cs typeface="Cambria"/>
              </a:rPr>
              <a:t> </a:t>
            </a:r>
            <a:r>
              <a:rPr sz="2000" spc="70" dirty="0">
                <a:latin typeface="Cambria"/>
                <a:cs typeface="Cambria"/>
              </a:rPr>
              <a:t>outputs</a:t>
            </a:r>
            <a:r>
              <a:rPr sz="2000" spc="90" dirty="0">
                <a:latin typeface="Cambria"/>
                <a:cs typeface="Cambria"/>
              </a:rPr>
              <a:t> </a:t>
            </a:r>
            <a:r>
              <a:rPr sz="2000" spc="65" dirty="0">
                <a:latin typeface="Cambria"/>
                <a:cs typeface="Cambria"/>
              </a:rPr>
              <a:t>sequentially.</a:t>
            </a:r>
            <a:r>
              <a:rPr sz="2000" spc="55" dirty="0">
                <a:latin typeface="Cambria"/>
                <a:cs typeface="Cambria"/>
              </a:rPr>
              <a:t> </a:t>
            </a:r>
            <a:r>
              <a:rPr sz="2000" spc="-50" dirty="0">
                <a:latin typeface="Cambria"/>
                <a:cs typeface="Cambria"/>
              </a:rPr>
              <a:t>To</a:t>
            </a:r>
            <a:r>
              <a:rPr sz="2000" spc="120" dirty="0">
                <a:latin typeface="Cambria"/>
                <a:cs typeface="Cambria"/>
              </a:rPr>
              <a:t> </a:t>
            </a:r>
            <a:r>
              <a:rPr sz="2000" spc="15" dirty="0">
                <a:latin typeface="Cambria"/>
                <a:cs typeface="Cambria"/>
              </a:rPr>
              <a:t>power</a:t>
            </a:r>
            <a:r>
              <a:rPr sz="2000" spc="75" dirty="0">
                <a:latin typeface="Cambria"/>
                <a:cs typeface="Cambria"/>
              </a:rPr>
              <a:t> </a:t>
            </a:r>
            <a:r>
              <a:rPr sz="2000" spc="80" dirty="0">
                <a:latin typeface="Cambria"/>
                <a:cs typeface="Cambria"/>
              </a:rPr>
              <a:t>the</a:t>
            </a:r>
            <a:r>
              <a:rPr sz="2000" spc="105" dirty="0">
                <a:latin typeface="Cambria"/>
                <a:cs typeface="Cambria"/>
              </a:rPr>
              <a:t> </a:t>
            </a:r>
            <a:r>
              <a:rPr sz="2000" spc="55" dirty="0">
                <a:latin typeface="Cambria"/>
                <a:cs typeface="Cambria"/>
              </a:rPr>
              <a:t>content</a:t>
            </a:r>
            <a:r>
              <a:rPr sz="2000" spc="85" dirty="0">
                <a:latin typeface="Cambria"/>
                <a:cs typeface="Cambria"/>
              </a:rPr>
              <a:t> </a:t>
            </a:r>
            <a:r>
              <a:rPr sz="2000" spc="55" dirty="0">
                <a:latin typeface="Cambria"/>
                <a:cs typeface="Cambria"/>
              </a:rPr>
              <a:t>creation</a:t>
            </a:r>
            <a:r>
              <a:rPr sz="2000" spc="85" dirty="0">
                <a:latin typeface="Cambria"/>
                <a:cs typeface="Cambria"/>
              </a:rPr>
              <a:t> </a:t>
            </a:r>
            <a:r>
              <a:rPr sz="2000" spc="90" dirty="0">
                <a:latin typeface="Cambria"/>
                <a:cs typeface="Cambria"/>
              </a:rPr>
              <a:t>and </a:t>
            </a:r>
            <a:r>
              <a:rPr sz="2000" spc="-430" dirty="0">
                <a:latin typeface="Cambria"/>
                <a:cs typeface="Cambria"/>
              </a:rPr>
              <a:t> </a:t>
            </a:r>
            <a:r>
              <a:rPr sz="2000" spc="40" dirty="0">
                <a:latin typeface="Cambria"/>
                <a:cs typeface="Cambria"/>
              </a:rPr>
              <a:t>production</a:t>
            </a:r>
            <a:r>
              <a:rPr sz="2000" spc="80" dirty="0">
                <a:latin typeface="Cambria"/>
                <a:cs typeface="Cambria"/>
              </a:rPr>
              <a:t> significant</a:t>
            </a:r>
            <a:r>
              <a:rPr sz="2000" spc="65" dirty="0">
                <a:latin typeface="Cambria"/>
                <a:cs typeface="Cambria"/>
              </a:rPr>
              <a:t> computing</a:t>
            </a:r>
            <a:r>
              <a:rPr sz="2000" spc="95" dirty="0">
                <a:latin typeface="Cambria"/>
                <a:cs typeface="Cambria"/>
              </a:rPr>
              <a:t> </a:t>
            </a:r>
            <a:r>
              <a:rPr sz="2000" spc="15" dirty="0">
                <a:latin typeface="Cambria"/>
                <a:cs typeface="Cambria"/>
              </a:rPr>
              <a:t>power</a:t>
            </a:r>
            <a:r>
              <a:rPr sz="2000" spc="80" dirty="0">
                <a:latin typeface="Cambria"/>
                <a:cs typeface="Cambria"/>
              </a:rPr>
              <a:t> </a:t>
            </a:r>
            <a:r>
              <a:rPr sz="2000" spc="70" dirty="0">
                <a:latin typeface="Cambria"/>
                <a:cs typeface="Cambria"/>
              </a:rPr>
              <a:t>is</a:t>
            </a:r>
            <a:r>
              <a:rPr sz="2000" spc="105" dirty="0">
                <a:latin typeface="Cambria"/>
                <a:cs typeface="Cambria"/>
              </a:rPr>
              <a:t> </a:t>
            </a:r>
            <a:r>
              <a:rPr sz="2000" spc="65" dirty="0">
                <a:latin typeface="Cambria"/>
                <a:cs typeface="Cambria"/>
              </a:rPr>
              <a:t>required,</a:t>
            </a:r>
            <a:r>
              <a:rPr sz="2000" spc="80" dirty="0">
                <a:latin typeface="Cambria"/>
                <a:cs typeface="Cambria"/>
              </a:rPr>
              <a:t> </a:t>
            </a:r>
            <a:r>
              <a:rPr sz="2000" spc="55" dirty="0">
                <a:latin typeface="Cambria"/>
                <a:cs typeface="Cambria"/>
              </a:rPr>
              <a:t>thereby</a:t>
            </a:r>
            <a:r>
              <a:rPr sz="2000" spc="85" dirty="0">
                <a:latin typeface="Cambria"/>
                <a:cs typeface="Cambria"/>
              </a:rPr>
              <a:t> </a:t>
            </a:r>
            <a:r>
              <a:rPr sz="2000" spc="105" dirty="0">
                <a:latin typeface="Cambria"/>
                <a:cs typeface="Cambria"/>
              </a:rPr>
              <a:t>making</a:t>
            </a:r>
            <a:r>
              <a:rPr sz="2000" spc="110" dirty="0">
                <a:latin typeface="Cambria"/>
                <a:cs typeface="Cambria"/>
              </a:rPr>
              <a:t> </a:t>
            </a:r>
            <a:r>
              <a:rPr sz="2000" spc="25" dirty="0">
                <a:latin typeface="Cambria"/>
                <a:cs typeface="Cambria"/>
              </a:rPr>
              <a:t>PC/consoles/smartphones </a:t>
            </a:r>
            <a:r>
              <a:rPr sz="2000" spc="30" dirty="0">
                <a:latin typeface="Cambria"/>
                <a:cs typeface="Cambria"/>
              </a:rPr>
              <a:t> </a:t>
            </a:r>
            <a:r>
              <a:rPr sz="2000" spc="75" dirty="0">
                <a:latin typeface="Cambria"/>
                <a:cs typeface="Cambria"/>
              </a:rPr>
              <a:t>important</a:t>
            </a:r>
            <a:r>
              <a:rPr sz="2000" spc="65" dirty="0">
                <a:latin typeface="Cambria"/>
                <a:cs typeface="Cambria"/>
              </a:rPr>
              <a:t> </a:t>
            </a:r>
            <a:r>
              <a:rPr sz="2000" spc="80" dirty="0">
                <a:latin typeface="Cambria"/>
                <a:cs typeface="Cambria"/>
              </a:rPr>
              <a:t>part</a:t>
            </a:r>
            <a:r>
              <a:rPr sz="2000" spc="95" dirty="0">
                <a:latin typeface="Cambria"/>
                <a:cs typeface="Cambria"/>
              </a:rPr>
              <a:t> </a:t>
            </a:r>
            <a:r>
              <a:rPr sz="2000" dirty="0">
                <a:latin typeface="Cambria"/>
                <a:cs typeface="Cambria"/>
              </a:rPr>
              <a:t>of</a:t>
            </a:r>
            <a:r>
              <a:rPr sz="2000" spc="90" dirty="0">
                <a:latin typeface="Cambria"/>
                <a:cs typeface="Cambria"/>
              </a:rPr>
              <a:t> </a:t>
            </a:r>
            <a:r>
              <a:rPr sz="2000" spc="220" dirty="0">
                <a:latin typeface="Cambria"/>
                <a:cs typeface="Cambria"/>
              </a:rPr>
              <a:t>VR</a:t>
            </a:r>
            <a:r>
              <a:rPr sz="2000" spc="120" dirty="0">
                <a:latin typeface="Cambria"/>
                <a:cs typeface="Cambria"/>
              </a:rPr>
              <a:t> </a:t>
            </a:r>
            <a:r>
              <a:rPr sz="2000" spc="65" dirty="0">
                <a:latin typeface="Cambria"/>
                <a:cs typeface="Cambria"/>
              </a:rPr>
              <a:t>systems</a:t>
            </a:r>
            <a:endParaRPr sz="2000">
              <a:latin typeface="Cambria"/>
              <a:cs typeface="Cambria"/>
            </a:endParaRPr>
          </a:p>
          <a:p>
            <a:pPr marL="241300" indent="-228600">
              <a:lnSpc>
                <a:spcPct val="100000"/>
              </a:lnSpc>
              <a:spcBef>
                <a:spcPts val="1490"/>
              </a:spcBef>
              <a:buFont typeface="Arial MT"/>
              <a:buChar char="•"/>
              <a:tabLst>
                <a:tab pos="240665" algn="l"/>
                <a:tab pos="241300" algn="l"/>
              </a:tabLst>
            </a:pPr>
            <a:r>
              <a:rPr sz="2000" spc="125" dirty="0">
                <a:latin typeface="Cambria"/>
                <a:cs typeface="Cambria"/>
              </a:rPr>
              <a:t>Head</a:t>
            </a:r>
            <a:r>
              <a:rPr sz="2000" spc="70" dirty="0">
                <a:latin typeface="Cambria"/>
                <a:cs typeface="Cambria"/>
              </a:rPr>
              <a:t> </a:t>
            </a:r>
            <a:r>
              <a:rPr sz="2000" spc="105" dirty="0">
                <a:latin typeface="Cambria"/>
                <a:cs typeface="Cambria"/>
              </a:rPr>
              <a:t>Mount</a:t>
            </a:r>
            <a:r>
              <a:rPr sz="2000" spc="75" dirty="0">
                <a:latin typeface="Cambria"/>
                <a:cs typeface="Cambria"/>
              </a:rPr>
              <a:t> </a:t>
            </a:r>
            <a:r>
              <a:rPr sz="2000" spc="95" dirty="0">
                <a:latin typeface="Cambria"/>
                <a:cs typeface="Cambria"/>
              </a:rPr>
              <a:t>Display(HMD):</a:t>
            </a:r>
            <a:endParaRPr sz="2000">
              <a:latin typeface="Cambria"/>
              <a:cs typeface="Cambria"/>
            </a:endParaRPr>
          </a:p>
          <a:p>
            <a:pPr marL="241300" marR="5080" indent="-228600">
              <a:lnSpc>
                <a:spcPct val="120000"/>
              </a:lnSpc>
              <a:spcBef>
                <a:spcPts val="994"/>
              </a:spcBef>
              <a:buFont typeface="Wingdings"/>
              <a:buChar char=""/>
              <a:tabLst>
                <a:tab pos="241300" algn="l"/>
              </a:tabLst>
            </a:pPr>
            <a:r>
              <a:rPr sz="2000" dirty="0">
                <a:latin typeface="Arial MT"/>
                <a:cs typeface="Arial MT"/>
              </a:rPr>
              <a:t>It</a:t>
            </a:r>
            <a:r>
              <a:rPr sz="2000" spc="-30"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a display</a:t>
            </a:r>
            <a:r>
              <a:rPr sz="2000" spc="-20" dirty="0">
                <a:latin typeface="Arial MT"/>
                <a:cs typeface="Arial MT"/>
              </a:rPr>
              <a:t> </a:t>
            </a:r>
            <a:r>
              <a:rPr sz="2000" dirty="0">
                <a:latin typeface="Arial MT"/>
                <a:cs typeface="Arial MT"/>
              </a:rPr>
              <a:t>device,</a:t>
            </a:r>
            <a:r>
              <a:rPr sz="2000" spc="-20" dirty="0">
                <a:latin typeface="Arial MT"/>
                <a:cs typeface="Arial MT"/>
              </a:rPr>
              <a:t> </a:t>
            </a:r>
            <a:r>
              <a:rPr sz="2000" dirty="0">
                <a:latin typeface="Arial MT"/>
                <a:cs typeface="Arial MT"/>
              </a:rPr>
              <a:t>worn</a:t>
            </a:r>
            <a:r>
              <a:rPr sz="2000" spc="-10" dirty="0">
                <a:latin typeface="Arial MT"/>
                <a:cs typeface="Arial MT"/>
              </a:rPr>
              <a:t> </a:t>
            </a:r>
            <a:r>
              <a:rPr sz="2000" dirty="0">
                <a:latin typeface="Arial MT"/>
                <a:cs typeface="Arial MT"/>
              </a:rPr>
              <a:t>on</a:t>
            </a:r>
            <a:r>
              <a:rPr sz="2000" spc="-1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head</a:t>
            </a:r>
            <a:r>
              <a:rPr sz="2000" spc="-15" dirty="0">
                <a:latin typeface="Arial MT"/>
                <a:cs typeface="Arial MT"/>
              </a:rPr>
              <a:t> </a:t>
            </a:r>
            <a:r>
              <a:rPr sz="2000" dirty="0">
                <a:latin typeface="Arial MT"/>
                <a:cs typeface="Arial MT"/>
              </a:rPr>
              <a:t>or</a:t>
            </a:r>
            <a:r>
              <a:rPr sz="2000" spc="-20" dirty="0">
                <a:latin typeface="Arial MT"/>
                <a:cs typeface="Arial MT"/>
              </a:rPr>
              <a:t> </a:t>
            </a:r>
            <a:r>
              <a:rPr sz="2000" dirty="0">
                <a:latin typeface="Arial MT"/>
                <a:cs typeface="Arial MT"/>
              </a:rPr>
              <a:t>as</a:t>
            </a:r>
            <a:r>
              <a:rPr sz="2000" spc="-15" dirty="0">
                <a:latin typeface="Arial MT"/>
                <a:cs typeface="Arial MT"/>
              </a:rPr>
              <a:t> </a:t>
            </a:r>
            <a:r>
              <a:rPr sz="2000" dirty="0">
                <a:latin typeface="Arial MT"/>
                <a:cs typeface="Arial MT"/>
              </a:rPr>
              <a:t>part</a:t>
            </a:r>
            <a:r>
              <a:rPr sz="2000" spc="-2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helmet,</a:t>
            </a:r>
            <a:r>
              <a:rPr sz="2000" spc="-25" dirty="0">
                <a:latin typeface="Arial MT"/>
                <a:cs typeface="Arial MT"/>
              </a:rPr>
              <a:t> </a:t>
            </a:r>
            <a:r>
              <a:rPr sz="2000" dirty="0">
                <a:latin typeface="Arial MT"/>
                <a:cs typeface="Arial MT"/>
              </a:rPr>
              <a:t>that</a:t>
            </a:r>
            <a:r>
              <a:rPr sz="2000" spc="-20" dirty="0">
                <a:latin typeface="Arial MT"/>
                <a:cs typeface="Arial MT"/>
              </a:rPr>
              <a:t> </a:t>
            </a:r>
            <a:r>
              <a:rPr sz="2000" dirty="0">
                <a:latin typeface="Arial MT"/>
                <a:cs typeface="Arial MT"/>
              </a:rPr>
              <a:t>has</a:t>
            </a:r>
            <a:r>
              <a:rPr sz="2000" spc="-5"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small display</a:t>
            </a:r>
            <a:r>
              <a:rPr sz="2000" spc="-20" dirty="0">
                <a:latin typeface="Arial MT"/>
                <a:cs typeface="Arial MT"/>
              </a:rPr>
              <a:t> </a:t>
            </a:r>
            <a:r>
              <a:rPr sz="2000" dirty="0">
                <a:latin typeface="Arial MT"/>
                <a:cs typeface="Arial MT"/>
              </a:rPr>
              <a:t>optic</a:t>
            </a:r>
            <a:r>
              <a:rPr sz="2000" spc="-10" dirty="0">
                <a:latin typeface="Arial MT"/>
                <a:cs typeface="Arial MT"/>
              </a:rPr>
              <a:t> </a:t>
            </a:r>
            <a:r>
              <a:rPr sz="2000" dirty="0">
                <a:latin typeface="Arial MT"/>
                <a:cs typeface="Arial MT"/>
              </a:rPr>
              <a:t>in </a:t>
            </a:r>
            <a:r>
              <a:rPr sz="2000" spc="-5" dirty="0">
                <a:latin typeface="Arial MT"/>
                <a:cs typeface="Arial MT"/>
              </a:rPr>
              <a:t>front</a:t>
            </a:r>
            <a:r>
              <a:rPr sz="2000" spc="-30" dirty="0">
                <a:latin typeface="Arial MT"/>
                <a:cs typeface="Arial MT"/>
              </a:rPr>
              <a:t> </a:t>
            </a:r>
            <a:r>
              <a:rPr sz="2000" dirty="0">
                <a:latin typeface="Arial MT"/>
                <a:cs typeface="Arial MT"/>
              </a:rPr>
              <a:t>of </a:t>
            </a:r>
            <a:r>
              <a:rPr sz="2000" spc="-540" dirty="0">
                <a:latin typeface="Arial MT"/>
                <a:cs typeface="Arial MT"/>
              </a:rPr>
              <a:t> </a:t>
            </a:r>
            <a:r>
              <a:rPr sz="2000" dirty="0">
                <a:latin typeface="Arial MT"/>
                <a:cs typeface="Arial MT"/>
              </a:rPr>
              <a:t>one</a:t>
            </a:r>
            <a:r>
              <a:rPr sz="2000" spc="-15" dirty="0">
                <a:latin typeface="Arial MT"/>
                <a:cs typeface="Arial MT"/>
              </a:rPr>
              <a:t> </a:t>
            </a:r>
            <a:r>
              <a:rPr sz="2000" dirty="0">
                <a:latin typeface="Arial MT"/>
                <a:cs typeface="Arial MT"/>
              </a:rPr>
              <a:t>(monocular</a:t>
            </a:r>
            <a:r>
              <a:rPr sz="2000" spc="-45" dirty="0">
                <a:latin typeface="Arial MT"/>
                <a:cs typeface="Arial MT"/>
              </a:rPr>
              <a:t> </a:t>
            </a:r>
            <a:r>
              <a:rPr sz="2000" dirty="0">
                <a:latin typeface="Arial MT"/>
                <a:cs typeface="Arial MT"/>
              </a:rPr>
              <a:t>HMD)</a:t>
            </a:r>
            <a:r>
              <a:rPr sz="2000" spc="-25"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each</a:t>
            </a:r>
            <a:r>
              <a:rPr sz="2000" spc="-30" dirty="0">
                <a:latin typeface="Arial MT"/>
                <a:cs typeface="Arial MT"/>
              </a:rPr>
              <a:t> </a:t>
            </a:r>
            <a:r>
              <a:rPr sz="2000" dirty="0">
                <a:latin typeface="Arial MT"/>
                <a:cs typeface="Arial MT"/>
              </a:rPr>
              <a:t>eye</a:t>
            </a:r>
            <a:r>
              <a:rPr sz="2000" spc="-10" dirty="0">
                <a:latin typeface="Arial MT"/>
                <a:cs typeface="Arial MT"/>
              </a:rPr>
              <a:t> </a:t>
            </a:r>
            <a:r>
              <a:rPr sz="2000" dirty="0">
                <a:latin typeface="Arial MT"/>
                <a:cs typeface="Arial MT"/>
              </a:rPr>
              <a:t>(binocular</a:t>
            </a:r>
            <a:r>
              <a:rPr sz="2000" spc="-35" dirty="0">
                <a:latin typeface="Arial MT"/>
                <a:cs typeface="Arial MT"/>
              </a:rPr>
              <a:t> </a:t>
            </a:r>
            <a:r>
              <a:rPr sz="2000" spc="5" dirty="0">
                <a:latin typeface="Arial MT"/>
                <a:cs typeface="Arial MT"/>
              </a:rPr>
              <a:t>HMD).</a:t>
            </a:r>
            <a:endParaRPr sz="2000">
              <a:latin typeface="Arial MT"/>
              <a:cs typeface="Arial MT"/>
            </a:endParaRPr>
          </a:p>
          <a:p>
            <a:pPr marL="12700" marR="5366385">
              <a:lnSpc>
                <a:spcPts val="3890"/>
              </a:lnSpc>
              <a:spcBef>
                <a:spcPts val="365"/>
              </a:spcBef>
              <a:buFont typeface="Wingdings"/>
              <a:buChar char=""/>
              <a:tabLst>
                <a:tab pos="241300" algn="l"/>
              </a:tabLst>
            </a:pPr>
            <a:r>
              <a:rPr sz="2000" dirty="0">
                <a:latin typeface="Arial MT"/>
                <a:cs typeface="Arial MT"/>
              </a:rPr>
              <a:t>A</a:t>
            </a:r>
            <a:r>
              <a:rPr sz="2000" spc="-120" dirty="0">
                <a:latin typeface="Arial MT"/>
                <a:cs typeface="Arial MT"/>
              </a:rPr>
              <a:t> </a:t>
            </a:r>
            <a:r>
              <a:rPr sz="2000" dirty="0">
                <a:latin typeface="Arial MT"/>
                <a:cs typeface="Arial MT"/>
              </a:rPr>
              <a:t>HMD</a:t>
            </a:r>
            <a:r>
              <a:rPr sz="2000" spc="-15" dirty="0">
                <a:latin typeface="Arial MT"/>
                <a:cs typeface="Arial MT"/>
              </a:rPr>
              <a:t> </a:t>
            </a:r>
            <a:r>
              <a:rPr sz="2000" dirty="0">
                <a:latin typeface="Arial MT"/>
                <a:cs typeface="Arial MT"/>
              </a:rPr>
              <a:t>has</a:t>
            </a:r>
            <a:r>
              <a:rPr sz="2000" spc="-10" dirty="0">
                <a:latin typeface="Arial MT"/>
                <a:cs typeface="Arial MT"/>
              </a:rPr>
              <a:t> </a:t>
            </a:r>
            <a:r>
              <a:rPr sz="2000" dirty="0">
                <a:latin typeface="Arial MT"/>
                <a:cs typeface="Arial MT"/>
              </a:rPr>
              <a:t>many</a:t>
            </a:r>
            <a:r>
              <a:rPr sz="2000" spc="-20" dirty="0">
                <a:latin typeface="Arial MT"/>
                <a:cs typeface="Arial MT"/>
              </a:rPr>
              <a:t> </a:t>
            </a:r>
            <a:r>
              <a:rPr sz="2000" dirty="0">
                <a:latin typeface="Arial MT"/>
                <a:cs typeface="Arial MT"/>
              </a:rPr>
              <a:t>uses,</a:t>
            </a:r>
            <a:r>
              <a:rPr sz="2000" spc="-35" dirty="0">
                <a:latin typeface="Arial MT"/>
                <a:cs typeface="Arial MT"/>
              </a:rPr>
              <a:t> </a:t>
            </a:r>
            <a:r>
              <a:rPr sz="2000" dirty="0">
                <a:latin typeface="Arial MT"/>
                <a:cs typeface="Arial MT"/>
              </a:rPr>
              <a:t>including</a:t>
            </a:r>
            <a:r>
              <a:rPr sz="2000" spc="-20" dirty="0">
                <a:latin typeface="Arial MT"/>
                <a:cs typeface="Arial MT"/>
              </a:rPr>
              <a:t> </a:t>
            </a:r>
            <a:r>
              <a:rPr sz="2000" dirty="0">
                <a:latin typeface="Arial MT"/>
                <a:cs typeface="Arial MT"/>
              </a:rPr>
              <a:t>in gaming,</a:t>
            </a:r>
            <a:r>
              <a:rPr sz="2000" spc="-35" dirty="0">
                <a:latin typeface="Arial MT"/>
                <a:cs typeface="Arial MT"/>
              </a:rPr>
              <a:t> </a:t>
            </a:r>
            <a:r>
              <a:rPr sz="2000" dirty="0">
                <a:latin typeface="Arial MT"/>
                <a:cs typeface="Arial MT"/>
              </a:rPr>
              <a:t>aviation, </a:t>
            </a:r>
            <a:r>
              <a:rPr sz="2000" spc="-540" dirty="0">
                <a:latin typeface="Arial MT"/>
                <a:cs typeface="Arial MT"/>
              </a:rPr>
              <a:t> </a:t>
            </a:r>
            <a:r>
              <a:rPr sz="2000" dirty="0">
                <a:latin typeface="Arial MT"/>
                <a:cs typeface="Arial MT"/>
              </a:rPr>
              <a:t>engineering,</a:t>
            </a:r>
            <a:r>
              <a:rPr sz="2000" spc="-4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medicine</a:t>
            </a:r>
            <a:r>
              <a:rPr sz="2000" spc="-25" dirty="0">
                <a:latin typeface="Arial MT"/>
                <a:cs typeface="Arial MT"/>
              </a:rPr>
              <a:t> </a:t>
            </a:r>
            <a:r>
              <a:rPr sz="2000" spc="-5" dirty="0">
                <a:latin typeface="Arial MT"/>
                <a:cs typeface="Arial MT"/>
              </a:rPr>
              <a:t>lift.</a:t>
            </a:r>
            <a:endParaRPr sz="2000">
              <a:latin typeface="Arial MT"/>
              <a:cs typeface="Arial MT"/>
            </a:endParaRPr>
          </a:p>
          <a:p>
            <a:pPr marL="241300" indent="-228600">
              <a:lnSpc>
                <a:spcPct val="100000"/>
              </a:lnSpc>
              <a:spcBef>
                <a:spcPts val="1095"/>
              </a:spcBef>
              <a:buFont typeface="Wingdings"/>
              <a:buChar char=""/>
              <a:tabLst>
                <a:tab pos="241300" algn="l"/>
              </a:tabLst>
            </a:pPr>
            <a:r>
              <a:rPr sz="2000" dirty="0">
                <a:latin typeface="Arial MT"/>
                <a:cs typeface="Arial MT"/>
              </a:rPr>
              <a:t>A</a:t>
            </a:r>
            <a:r>
              <a:rPr sz="2000" spc="-120" dirty="0">
                <a:latin typeface="Arial MT"/>
                <a:cs typeface="Arial MT"/>
              </a:rPr>
              <a:t> </a:t>
            </a:r>
            <a:r>
              <a:rPr sz="2000" dirty="0">
                <a:latin typeface="Arial MT"/>
                <a:cs typeface="Arial MT"/>
              </a:rPr>
              <a:t>typical HMD</a:t>
            </a:r>
            <a:r>
              <a:rPr sz="2000" spc="-15" dirty="0">
                <a:latin typeface="Arial MT"/>
                <a:cs typeface="Arial MT"/>
              </a:rPr>
              <a:t> </a:t>
            </a:r>
            <a:r>
              <a:rPr sz="2000" dirty="0">
                <a:latin typeface="Arial MT"/>
                <a:cs typeface="Arial MT"/>
              </a:rPr>
              <a:t>has</a:t>
            </a:r>
            <a:r>
              <a:rPr sz="2000" spc="-30" dirty="0">
                <a:latin typeface="Arial MT"/>
                <a:cs typeface="Arial MT"/>
              </a:rPr>
              <a:t> </a:t>
            </a:r>
            <a:r>
              <a:rPr sz="2000" dirty="0">
                <a:latin typeface="Arial MT"/>
                <a:cs typeface="Arial MT"/>
              </a:rPr>
              <a:t>one</a:t>
            </a:r>
            <a:r>
              <a:rPr sz="2000" spc="-15"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two</a:t>
            </a:r>
            <a:r>
              <a:rPr sz="2000" spc="-15" dirty="0">
                <a:latin typeface="Arial MT"/>
                <a:cs typeface="Arial MT"/>
              </a:rPr>
              <a:t> </a:t>
            </a:r>
            <a:r>
              <a:rPr sz="2000" dirty="0">
                <a:latin typeface="Arial MT"/>
                <a:cs typeface="Arial MT"/>
              </a:rPr>
              <a:t>small</a:t>
            </a:r>
            <a:r>
              <a:rPr sz="2000" spc="-10" dirty="0">
                <a:latin typeface="Arial MT"/>
                <a:cs typeface="Arial MT"/>
              </a:rPr>
              <a:t> </a:t>
            </a:r>
            <a:r>
              <a:rPr sz="2000" dirty="0">
                <a:latin typeface="Arial MT"/>
                <a:cs typeface="Arial MT"/>
              </a:rPr>
              <a:t>displays,</a:t>
            </a:r>
            <a:r>
              <a:rPr sz="2000" spc="-20" dirty="0">
                <a:latin typeface="Arial MT"/>
                <a:cs typeface="Arial MT"/>
              </a:rPr>
              <a:t> </a:t>
            </a:r>
            <a:r>
              <a:rPr sz="2000" dirty="0">
                <a:latin typeface="Arial MT"/>
                <a:cs typeface="Arial MT"/>
              </a:rPr>
              <a:t>with</a:t>
            </a:r>
            <a:r>
              <a:rPr sz="2000" spc="-15" dirty="0">
                <a:latin typeface="Arial MT"/>
                <a:cs typeface="Arial MT"/>
              </a:rPr>
              <a:t> </a:t>
            </a:r>
            <a:r>
              <a:rPr sz="2000" dirty="0">
                <a:latin typeface="Arial MT"/>
                <a:cs typeface="Arial MT"/>
              </a:rPr>
              <a:t>lenses</a:t>
            </a:r>
            <a:r>
              <a:rPr sz="2000" spc="-5" dirty="0">
                <a:latin typeface="Arial MT"/>
                <a:cs typeface="Arial MT"/>
              </a:rPr>
              <a:t> </a:t>
            </a:r>
            <a:r>
              <a:rPr sz="2000" dirty="0">
                <a:latin typeface="Arial MT"/>
                <a:cs typeface="Arial MT"/>
              </a:rPr>
              <a:t>and</a:t>
            </a:r>
            <a:endParaRPr sz="2000">
              <a:latin typeface="Arial MT"/>
              <a:cs typeface="Arial MT"/>
            </a:endParaRPr>
          </a:p>
          <a:p>
            <a:pPr marL="12700">
              <a:lnSpc>
                <a:spcPct val="100000"/>
              </a:lnSpc>
              <a:spcBef>
                <a:spcPts val="1480"/>
              </a:spcBef>
            </a:pPr>
            <a:r>
              <a:rPr sz="2000" dirty="0">
                <a:latin typeface="Arial MT"/>
                <a:cs typeface="Arial MT"/>
              </a:rPr>
              <a:t>semi-transparent</a:t>
            </a:r>
            <a:r>
              <a:rPr sz="2000" spc="-55" dirty="0">
                <a:latin typeface="Arial MT"/>
                <a:cs typeface="Arial MT"/>
              </a:rPr>
              <a:t> </a:t>
            </a:r>
            <a:r>
              <a:rPr sz="2000" dirty="0">
                <a:latin typeface="Arial MT"/>
                <a:cs typeface="Arial MT"/>
              </a:rPr>
              <a:t>mirrors</a:t>
            </a:r>
            <a:r>
              <a:rPr sz="2000" spc="-55" dirty="0">
                <a:latin typeface="Arial MT"/>
                <a:cs typeface="Arial MT"/>
              </a:rPr>
              <a:t> </a:t>
            </a:r>
            <a:r>
              <a:rPr sz="2000" dirty="0">
                <a:latin typeface="Arial MT"/>
                <a:cs typeface="Arial MT"/>
              </a:rPr>
              <a:t>embedded</a:t>
            </a:r>
            <a:r>
              <a:rPr sz="2000" spc="-30" dirty="0">
                <a:latin typeface="Arial MT"/>
                <a:cs typeface="Arial MT"/>
              </a:rPr>
              <a:t> </a:t>
            </a:r>
            <a:r>
              <a:rPr sz="2000" dirty="0">
                <a:latin typeface="Arial MT"/>
                <a:cs typeface="Arial MT"/>
              </a:rPr>
              <a:t>in eyeglasses</a:t>
            </a:r>
            <a:endParaRPr sz="2000">
              <a:latin typeface="Arial MT"/>
              <a:cs typeface="Arial MT"/>
            </a:endParaRPr>
          </a:p>
          <a:p>
            <a:pPr marL="241300" indent="-228600">
              <a:lnSpc>
                <a:spcPct val="100000"/>
              </a:lnSpc>
              <a:spcBef>
                <a:spcPts val="1490"/>
              </a:spcBef>
              <a:buFont typeface="Wingdings"/>
              <a:buChar char=""/>
              <a:tabLst>
                <a:tab pos="241300" algn="l"/>
              </a:tabLst>
            </a:pPr>
            <a:r>
              <a:rPr sz="2000" dirty="0">
                <a:latin typeface="Arial MT"/>
                <a:cs typeface="Arial MT"/>
              </a:rPr>
              <a:t>Have</a:t>
            </a:r>
            <a:r>
              <a:rPr sz="2000" spc="-40" dirty="0">
                <a:latin typeface="Arial MT"/>
                <a:cs typeface="Arial MT"/>
              </a:rPr>
              <a:t> </a:t>
            </a:r>
            <a:r>
              <a:rPr sz="2000" dirty="0">
                <a:latin typeface="Arial MT"/>
                <a:cs typeface="Arial MT"/>
              </a:rPr>
              <a:t>their</a:t>
            </a:r>
            <a:r>
              <a:rPr sz="2000" spc="-30" dirty="0">
                <a:latin typeface="Arial MT"/>
                <a:cs typeface="Arial MT"/>
              </a:rPr>
              <a:t> </a:t>
            </a:r>
            <a:r>
              <a:rPr sz="2000" dirty="0">
                <a:latin typeface="Arial MT"/>
                <a:cs typeface="Arial MT"/>
              </a:rPr>
              <a:t>own</a:t>
            </a:r>
            <a:r>
              <a:rPr sz="2000" spc="-30" dirty="0">
                <a:latin typeface="Arial MT"/>
                <a:cs typeface="Arial MT"/>
              </a:rPr>
              <a:t> </a:t>
            </a:r>
            <a:r>
              <a:rPr sz="2000" dirty="0">
                <a:latin typeface="Arial MT"/>
                <a:cs typeface="Arial MT"/>
              </a:rPr>
              <a:t>screen</a:t>
            </a:r>
            <a:endParaRPr sz="2000">
              <a:latin typeface="Arial MT"/>
              <a:cs typeface="Arial MT"/>
            </a:endParaRPr>
          </a:p>
        </p:txBody>
      </p:sp>
      <p:pic>
        <p:nvPicPr>
          <p:cNvPr id="16" name="object 16"/>
          <p:cNvPicPr/>
          <p:nvPr/>
        </p:nvPicPr>
        <p:blipFill>
          <a:blip r:embed="rId6" cstate="print"/>
          <a:stretch>
            <a:fillRect/>
          </a:stretch>
        </p:blipFill>
        <p:spPr>
          <a:xfrm>
            <a:off x="7455407" y="2494786"/>
            <a:ext cx="4736592" cy="43083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 y="761"/>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19812">
            <a:solidFill>
              <a:srgbClr val="9EC544"/>
            </a:solidFill>
          </a:ln>
        </p:spPr>
        <p:txBody>
          <a:bodyPr wrap="square" lIns="0" tIns="0" rIns="0" bIns="0" rtlCol="0"/>
          <a:lstStyle/>
          <a:p>
            <a:endParaRPr/>
          </a:p>
        </p:txBody>
      </p:sp>
      <p:sp>
        <p:nvSpPr>
          <p:cNvPr id="3" name="object 3"/>
          <p:cNvSpPr txBox="1"/>
          <p:nvPr/>
        </p:nvSpPr>
        <p:spPr>
          <a:xfrm>
            <a:off x="78739" y="545338"/>
            <a:ext cx="12001500" cy="5864225"/>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Input</a:t>
            </a:r>
            <a:r>
              <a:rPr sz="2000" b="1" spc="-50" dirty="0">
                <a:latin typeface="Arial"/>
                <a:cs typeface="Arial"/>
              </a:rPr>
              <a:t> </a:t>
            </a:r>
            <a:r>
              <a:rPr sz="2000" b="1" spc="-5" dirty="0">
                <a:latin typeface="Arial"/>
                <a:cs typeface="Arial"/>
              </a:rPr>
              <a:t>Devices:</a:t>
            </a:r>
            <a:endParaRPr sz="2000" dirty="0">
              <a:latin typeface="Arial"/>
              <a:cs typeface="Arial"/>
            </a:endParaRPr>
          </a:p>
          <a:p>
            <a:pPr marL="241300" indent="-228600">
              <a:lnSpc>
                <a:spcPct val="100000"/>
              </a:lnSpc>
              <a:spcBef>
                <a:spcPts val="1485"/>
              </a:spcBef>
              <a:buFont typeface="Wingdings"/>
              <a:buChar char=""/>
              <a:tabLst>
                <a:tab pos="241300" algn="l"/>
              </a:tabLst>
            </a:pPr>
            <a:r>
              <a:rPr sz="2000" spc="-5" dirty="0">
                <a:latin typeface="Arial MT"/>
                <a:cs typeface="Arial MT"/>
              </a:rPr>
              <a:t>Provides</a:t>
            </a:r>
            <a:r>
              <a:rPr sz="2000" dirty="0">
                <a:latin typeface="Arial MT"/>
                <a:cs typeface="Arial MT"/>
              </a:rPr>
              <a:t> users</a:t>
            </a:r>
            <a:r>
              <a:rPr sz="2000" spc="-30" dirty="0">
                <a:latin typeface="Arial MT"/>
                <a:cs typeface="Arial MT"/>
              </a:rPr>
              <a:t> </a:t>
            </a:r>
            <a:r>
              <a:rPr sz="2000" dirty="0">
                <a:latin typeface="Arial MT"/>
                <a:cs typeface="Arial MT"/>
              </a:rPr>
              <a:t>the</a:t>
            </a:r>
            <a:r>
              <a:rPr sz="2000" spc="-10" dirty="0">
                <a:latin typeface="Arial MT"/>
                <a:cs typeface="Arial MT"/>
              </a:rPr>
              <a:t> </a:t>
            </a:r>
            <a:r>
              <a:rPr sz="2000" dirty="0">
                <a:latin typeface="Arial MT"/>
                <a:cs typeface="Arial MT"/>
              </a:rPr>
              <a:t>sense</a:t>
            </a:r>
            <a:r>
              <a:rPr sz="2000" spc="-2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immersion</a:t>
            </a:r>
            <a:r>
              <a:rPr sz="2000" spc="-1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determines</a:t>
            </a:r>
            <a:r>
              <a:rPr sz="2000" spc="-4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way</a:t>
            </a:r>
            <a:r>
              <a:rPr sz="2000" spc="-10"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user</a:t>
            </a:r>
            <a:r>
              <a:rPr sz="2000" spc="-30" dirty="0">
                <a:latin typeface="Arial MT"/>
                <a:cs typeface="Arial MT"/>
              </a:rPr>
              <a:t> </a:t>
            </a:r>
            <a:r>
              <a:rPr sz="2000" dirty="0">
                <a:latin typeface="Arial MT"/>
                <a:cs typeface="Arial MT"/>
              </a:rPr>
              <a:t>communicates</a:t>
            </a:r>
            <a:r>
              <a:rPr sz="2000" spc="-45" dirty="0">
                <a:latin typeface="Arial MT"/>
                <a:cs typeface="Arial MT"/>
              </a:rPr>
              <a:t> </a:t>
            </a:r>
            <a:r>
              <a:rPr sz="2000" dirty="0">
                <a:latin typeface="Arial MT"/>
                <a:cs typeface="Arial MT"/>
              </a:rPr>
              <a:t>with</a:t>
            </a:r>
            <a:r>
              <a:rPr sz="2000" spc="5" dirty="0">
                <a:latin typeface="Arial MT"/>
                <a:cs typeface="Arial MT"/>
              </a:rPr>
              <a:t> </a:t>
            </a:r>
            <a:r>
              <a:rPr sz="2000" spc="-5" dirty="0">
                <a:latin typeface="Arial MT"/>
                <a:cs typeface="Arial MT"/>
              </a:rPr>
              <a:t>the</a:t>
            </a:r>
            <a:r>
              <a:rPr sz="2000" spc="-10" dirty="0">
                <a:latin typeface="Arial MT"/>
                <a:cs typeface="Arial MT"/>
              </a:rPr>
              <a:t> computer.</a:t>
            </a:r>
            <a:endParaRPr sz="2000" dirty="0">
              <a:latin typeface="Arial MT"/>
              <a:cs typeface="Arial MT"/>
            </a:endParaRPr>
          </a:p>
          <a:p>
            <a:pPr marL="241300" indent="-228600">
              <a:lnSpc>
                <a:spcPct val="100000"/>
              </a:lnSpc>
              <a:spcBef>
                <a:spcPts val="1475"/>
              </a:spcBef>
              <a:buFont typeface="Wingdings"/>
              <a:buChar char=""/>
              <a:tabLst>
                <a:tab pos="241300" algn="l"/>
              </a:tabLst>
            </a:pPr>
            <a:r>
              <a:rPr sz="2000" dirty="0">
                <a:latin typeface="Arial MT"/>
                <a:cs typeface="Arial MT"/>
              </a:rPr>
              <a:t>Helps</a:t>
            </a:r>
            <a:r>
              <a:rPr sz="2000" spc="-5" dirty="0">
                <a:latin typeface="Arial MT"/>
                <a:cs typeface="Arial MT"/>
              </a:rPr>
              <a:t> </a:t>
            </a:r>
            <a:r>
              <a:rPr sz="2000" dirty="0">
                <a:latin typeface="Arial MT"/>
                <a:cs typeface="Arial MT"/>
              </a:rPr>
              <a:t>users</a:t>
            </a:r>
            <a:r>
              <a:rPr sz="2000" spc="-35"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navigate</a:t>
            </a:r>
            <a:r>
              <a:rPr sz="2000" spc="-1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interact</a:t>
            </a:r>
            <a:r>
              <a:rPr sz="2000" spc="-30" dirty="0">
                <a:latin typeface="Arial MT"/>
                <a:cs typeface="Arial MT"/>
              </a:rPr>
              <a:t> </a:t>
            </a:r>
            <a:r>
              <a:rPr sz="2000" dirty="0">
                <a:latin typeface="Arial MT"/>
                <a:cs typeface="Arial MT"/>
              </a:rPr>
              <a:t>within</a:t>
            </a:r>
            <a:r>
              <a:rPr sz="2000" spc="-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VR</a:t>
            </a:r>
            <a:r>
              <a:rPr sz="2000" spc="5" dirty="0">
                <a:latin typeface="Arial MT"/>
                <a:cs typeface="Arial MT"/>
              </a:rPr>
              <a:t> </a:t>
            </a:r>
            <a:r>
              <a:rPr sz="2000" dirty="0">
                <a:latin typeface="Arial MT"/>
                <a:cs typeface="Arial MT"/>
              </a:rPr>
              <a:t>environment</a:t>
            </a:r>
            <a:r>
              <a:rPr sz="2000" spc="-40"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make</a:t>
            </a:r>
            <a:r>
              <a:rPr sz="2000" spc="-25" dirty="0">
                <a:latin typeface="Arial MT"/>
                <a:cs typeface="Arial MT"/>
              </a:rPr>
              <a:t> </a:t>
            </a:r>
            <a:r>
              <a:rPr sz="2000" dirty="0">
                <a:latin typeface="Arial MT"/>
                <a:cs typeface="Arial MT"/>
              </a:rPr>
              <a:t>it</a:t>
            </a:r>
            <a:r>
              <a:rPr sz="2000" spc="-10" dirty="0">
                <a:latin typeface="Arial MT"/>
                <a:cs typeface="Arial MT"/>
              </a:rPr>
              <a:t> </a:t>
            </a:r>
            <a:r>
              <a:rPr sz="2000" spc="-5" dirty="0">
                <a:latin typeface="Arial MT"/>
                <a:cs typeface="Arial MT"/>
              </a:rPr>
              <a:t>intuitive</a:t>
            </a:r>
            <a:r>
              <a:rPr sz="2000" spc="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natural</a:t>
            </a:r>
            <a:r>
              <a:rPr sz="2000" spc="-25" dirty="0">
                <a:latin typeface="Arial MT"/>
                <a:cs typeface="Arial MT"/>
              </a:rPr>
              <a:t> </a:t>
            </a:r>
            <a:r>
              <a:rPr sz="2000" dirty="0">
                <a:latin typeface="Arial MT"/>
                <a:cs typeface="Arial MT"/>
              </a:rPr>
              <a:t>as</a:t>
            </a:r>
            <a:r>
              <a:rPr sz="2000" spc="15" dirty="0">
                <a:latin typeface="Arial MT"/>
                <a:cs typeface="Arial MT"/>
              </a:rPr>
              <a:t> </a:t>
            </a:r>
            <a:r>
              <a:rPr sz="2000" dirty="0">
                <a:latin typeface="Arial MT"/>
                <a:cs typeface="Arial MT"/>
              </a:rPr>
              <a:t>possible</a:t>
            </a:r>
          </a:p>
          <a:p>
            <a:pPr marL="241300" marR="443230" indent="-228600">
              <a:lnSpc>
                <a:spcPct val="120000"/>
              </a:lnSpc>
              <a:spcBef>
                <a:spcPts val="1000"/>
              </a:spcBef>
              <a:buFont typeface="Wingdings"/>
              <a:buChar char=""/>
              <a:tabLst>
                <a:tab pos="241300" algn="l"/>
              </a:tabLst>
            </a:pPr>
            <a:r>
              <a:rPr sz="2000" dirty="0">
                <a:latin typeface="Arial MT"/>
                <a:cs typeface="Arial MT"/>
              </a:rPr>
              <a:t>Examples:</a:t>
            </a:r>
            <a:r>
              <a:rPr sz="2000" spc="-15" dirty="0">
                <a:latin typeface="Arial MT"/>
                <a:cs typeface="Arial MT"/>
              </a:rPr>
              <a:t> </a:t>
            </a:r>
            <a:r>
              <a:rPr sz="2000" dirty="0">
                <a:latin typeface="Arial MT"/>
                <a:cs typeface="Arial MT"/>
              </a:rPr>
              <a:t>Joysticks,</a:t>
            </a:r>
            <a:r>
              <a:rPr sz="2000" spc="-35" dirty="0">
                <a:latin typeface="Arial MT"/>
                <a:cs typeface="Arial MT"/>
              </a:rPr>
              <a:t> </a:t>
            </a:r>
            <a:r>
              <a:rPr sz="2000" dirty="0">
                <a:latin typeface="Arial MT"/>
                <a:cs typeface="Arial MT"/>
              </a:rPr>
              <a:t>force</a:t>
            </a:r>
            <a:r>
              <a:rPr sz="2000" spc="-30" dirty="0">
                <a:latin typeface="Arial MT"/>
                <a:cs typeface="Arial MT"/>
              </a:rPr>
              <a:t> </a:t>
            </a:r>
            <a:r>
              <a:rPr sz="2000" spc="-5" dirty="0">
                <a:latin typeface="Arial MT"/>
                <a:cs typeface="Arial MT"/>
              </a:rPr>
              <a:t>Balls/Tracking</a:t>
            </a:r>
            <a:r>
              <a:rPr sz="2000" spc="-20" dirty="0">
                <a:latin typeface="Arial MT"/>
                <a:cs typeface="Arial MT"/>
              </a:rPr>
              <a:t> </a:t>
            </a:r>
            <a:r>
              <a:rPr sz="2000" dirty="0">
                <a:latin typeface="Arial MT"/>
                <a:cs typeface="Arial MT"/>
              </a:rPr>
              <a:t>balls,</a:t>
            </a:r>
            <a:r>
              <a:rPr sz="2000" spc="-5" dirty="0">
                <a:latin typeface="Arial MT"/>
                <a:cs typeface="Arial MT"/>
              </a:rPr>
              <a:t> </a:t>
            </a:r>
            <a:r>
              <a:rPr sz="2000" dirty="0">
                <a:latin typeface="Arial MT"/>
                <a:cs typeface="Arial MT"/>
              </a:rPr>
              <a:t>Controller</a:t>
            </a:r>
            <a:r>
              <a:rPr sz="2000" spc="-5" dirty="0">
                <a:latin typeface="Arial MT"/>
                <a:cs typeface="Arial MT"/>
              </a:rPr>
              <a:t> </a:t>
            </a:r>
            <a:r>
              <a:rPr sz="2000" dirty="0">
                <a:latin typeface="Arial MT"/>
                <a:cs typeface="Arial MT"/>
              </a:rPr>
              <a:t>wands,</a:t>
            </a:r>
            <a:r>
              <a:rPr sz="2000" spc="-20" dirty="0">
                <a:latin typeface="Arial MT"/>
                <a:cs typeface="Arial MT"/>
              </a:rPr>
              <a:t> </a:t>
            </a:r>
            <a:r>
              <a:rPr sz="2000" dirty="0">
                <a:latin typeface="Arial MT"/>
                <a:cs typeface="Arial MT"/>
              </a:rPr>
              <a:t>Data</a:t>
            </a:r>
            <a:r>
              <a:rPr sz="2000" spc="-10" dirty="0">
                <a:latin typeface="Arial MT"/>
                <a:cs typeface="Arial MT"/>
              </a:rPr>
              <a:t> </a:t>
            </a:r>
            <a:r>
              <a:rPr sz="2000" dirty="0">
                <a:latin typeface="Arial MT"/>
                <a:cs typeface="Arial MT"/>
              </a:rPr>
              <a:t>gloves,</a:t>
            </a:r>
            <a:r>
              <a:rPr sz="2000" spc="-10" dirty="0">
                <a:latin typeface="Arial MT"/>
                <a:cs typeface="Arial MT"/>
              </a:rPr>
              <a:t> </a:t>
            </a:r>
            <a:r>
              <a:rPr sz="2000" dirty="0">
                <a:latin typeface="Arial MT"/>
                <a:cs typeface="Arial MT"/>
              </a:rPr>
              <a:t>trackpads,</a:t>
            </a:r>
            <a:r>
              <a:rPr sz="2000" spc="-45" dirty="0">
                <a:latin typeface="Arial MT"/>
                <a:cs typeface="Arial MT"/>
              </a:rPr>
              <a:t> </a:t>
            </a:r>
            <a:r>
              <a:rPr sz="2000" dirty="0">
                <a:latin typeface="Arial MT"/>
                <a:cs typeface="Arial MT"/>
              </a:rPr>
              <a:t>On-device </a:t>
            </a:r>
            <a:r>
              <a:rPr sz="2000" spc="-540" dirty="0">
                <a:latin typeface="Arial MT"/>
                <a:cs typeface="Arial MT"/>
              </a:rPr>
              <a:t> </a:t>
            </a:r>
            <a:r>
              <a:rPr sz="2000" dirty="0">
                <a:latin typeface="Arial MT"/>
                <a:cs typeface="Arial MT"/>
              </a:rPr>
              <a:t>control</a:t>
            </a:r>
            <a:r>
              <a:rPr sz="2000" spc="-25" dirty="0">
                <a:latin typeface="Arial MT"/>
                <a:cs typeface="Arial MT"/>
              </a:rPr>
              <a:t> </a:t>
            </a:r>
            <a:r>
              <a:rPr sz="2000" dirty="0">
                <a:latin typeface="Arial MT"/>
                <a:cs typeface="Arial MT"/>
              </a:rPr>
              <a:t>buttons,</a:t>
            </a:r>
            <a:r>
              <a:rPr sz="2000" spc="-45" dirty="0">
                <a:latin typeface="Arial MT"/>
                <a:cs typeface="Arial MT"/>
              </a:rPr>
              <a:t> </a:t>
            </a:r>
            <a:r>
              <a:rPr sz="2000" dirty="0">
                <a:latin typeface="Arial MT"/>
                <a:cs typeface="Arial MT"/>
              </a:rPr>
              <a:t>Motion</a:t>
            </a:r>
            <a:r>
              <a:rPr sz="2000" spc="-20" dirty="0">
                <a:latin typeface="Arial MT"/>
                <a:cs typeface="Arial MT"/>
              </a:rPr>
              <a:t> </a:t>
            </a:r>
            <a:r>
              <a:rPr sz="2000" dirty="0">
                <a:latin typeface="Arial MT"/>
                <a:cs typeface="Arial MT"/>
              </a:rPr>
              <a:t>trackers,</a:t>
            </a:r>
            <a:r>
              <a:rPr sz="2000" spc="-40" dirty="0">
                <a:latin typeface="Arial MT"/>
                <a:cs typeface="Arial MT"/>
              </a:rPr>
              <a:t> </a:t>
            </a:r>
            <a:r>
              <a:rPr sz="2000" dirty="0">
                <a:latin typeface="Arial MT"/>
                <a:cs typeface="Arial MT"/>
              </a:rPr>
              <a:t>Bodysuits,</a:t>
            </a:r>
            <a:r>
              <a:rPr sz="2000" spc="-70" dirty="0">
                <a:latin typeface="Arial MT"/>
                <a:cs typeface="Arial MT"/>
              </a:rPr>
              <a:t> </a:t>
            </a:r>
            <a:r>
              <a:rPr sz="2000" spc="-10" dirty="0">
                <a:latin typeface="Arial MT"/>
                <a:cs typeface="Arial MT"/>
              </a:rPr>
              <a:t>Treadmills </a:t>
            </a:r>
            <a:r>
              <a:rPr sz="2000" dirty="0">
                <a:latin typeface="Arial MT"/>
                <a:cs typeface="Arial MT"/>
              </a:rPr>
              <a:t>and</a:t>
            </a:r>
            <a:r>
              <a:rPr sz="2000" spc="-10" dirty="0">
                <a:latin typeface="Arial MT"/>
                <a:cs typeface="Arial MT"/>
              </a:rPr>
              <a:t> </a:t>
            </a:r>
            <a:r>
              <a:rPr sz="2000" dirty="0">
                <a:latin typeface="Arial MT"/>
                <a:cs typeface="Arial MT"/>
              </a:rPr>
              <a:t>Motion</a:t>
            </a:r>
            <a:r>
              <a:rPr sz="2000" spc="-35" dirty="0">
                <a:latin typeface="Arial MT"/>
                <a:cs typeface="Arial MT"/>
              </a:rPr>
              <a:t> </a:t>
            </a:r>
            <a:r>
              <a:rPr sz="2000" dirty="0">
                <a:latin typeface="Arial MT"/>
                <a:cs typeface="Arial MT"/>
              </a:rPr>
              <a:t>platforms.</a:t>
            </a:r>
          </a:p>
          <a:p>
            <a:pPr marL="12700">
              <a:lnSpc>
                <a:spcPct val="100000"/>
              </a:lnSpc>
              <a:spcBef>
                <a:spcPts val="1490"/>
              </a:spcBef>
            </a:pPr>
            <a:r>
              <a:rPr sz="2000" b="1" dirty="0">
                <a:latin typeface="Arial"/>
                <a:cs typeface="Arial"/>
              </a:rPr>
              <a:t>VR</a:t>
            </a:r>
            <a:r>
              <a:rPr sz="2000" b="1" spc="-50" dirty="0">
                <a:latin typeface="Arial"/>
                <a:cs typeface="Arial"/>
              </a:rPr>
              <a:t> </a:t>
            </a:r>
            <a:r>
              <a:rPr sz="2000" b="1" dirty="0">
                <a:latin typeface="Arial"/>
                <a:cs typeface="Arial"/>
              </a:rPr>
              <a:t>Engine:</a:t>
            </a:r>
            <a:endParaRPr sz="2000" dirty="0">
              <a:latin typeface="Arial"/>
              <a:cs typeface="Arial"/>
            </a:endParaRPr>
          </a:p>
          <a:p>
            <a:pPr marL="241300" marR="871219" indent="-228600">
              <a:lnSpc>
                <a:spcPct val="120100"/>
              </a:lnSpc>
              <a:spcBef>
                <a:spcPts val="990"/>
              </a:spcBef>
              <a:buFont typeface="Wingdings"/>
              <a:buChar char=""/>
              <a:tabLst>
                <a:tab pos="241300" algn="l"/>
              </a:tabLst>
            </a:pPr>
            <a:r>
              <a:rPr sz="2000" dirty="0">
                <a:latin typeface="Arial MT"/>
                <a:cs typeface="Arial MT"/>
              </a:rPr>
              <a:t>Responsible</a:t>
            </a:r>
            <a:r>
              <a:rPr sz="2000" spc="-25" dirty="0">
                <a:latin typeface="Arial MT"/>
                <a:cs typeface="Arial MT"/>
              </a:rPr>
              <a:t> </a:t>
            </a:r>
            <a:r>
              <a:rPr sz="2000" dirty="0">
                <a:latin typeface="Arial MT"/>
                <a:cs typeface="Arial MT"/>
              </a:rPr>
              <a:t>for</a:t>
            </a:r>
            <a:r>
              <a:rPr sz="2000" spc="-20" dirty="0">
                <a:latin typeface="Arial MT"/>
                <a:cs typeface="Arial MT"/>
              </a:rPr>
              <a:t> </a:t>
            </a:r>
            <a:r>
              <a:rPr sz="2000" dirty="0">
                <a:latin typeface="Arial MT"/>
                <a:cs typeface="Arial MT"/>
              </a:rPr>
              <a:t>calculating</a:t>
            </a:r>
            <a:r>
              <a:rPr sz="2000" spc="-15"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generating</a:t>
            </a:r>
            <a:r>
              <a:rPr sz="2000" spc="-35" dirty="0">
                <a:latin typeface="Arial MT"/>
                <a:cs typeface="Arial MT"/>
              </a:rPr>
              <a:t> </a:t>
            </a:r>
            <a:r>
              <a:rPr sz="2000" dirty="0">
                <a:latin typeface="Arial MT"/>
                <a:cs typeface="Arial MT"/>
              </a:rPr>
              <a:t>graphical</a:t>
            </a:r>
            <a:r>
              <a:rPr sz="2000" spc="-25" dirty="0">
                <a:latin typeface="Arial MT"/>
                <a:cs typeface="Arial MT"/>
              </a:rPr>
              <a:t> </a:t>
            </a:r>
            <a:r>
              <a:rPr sz="2000" dirty="0">
                <a:latin typeface="Arial MT"/>
                <a:cs typeface="Arial MT"/>
              </a:rPr>
              <a:t>models,</a:t>
            </a:r>
            <a:r>
              <a:rPr sz="2000" spc="-25" dirty="0">
                <a:latin typeface="Arial MT"/>
                <a:cs typeface="Arial MT"/>
              </a:rPr>
              <a:t> </a:t>
            </a:r>
            <a:r>
              <a:rPr sz="2000" dirty="0">
                <a:latin typeface="Arial MT"/>
                <a:cs typeface="Arial MT"/>
              </a:rPr>
              <a:t>object</a:t>
            </a:r>
            <a:r>
              <a:rPr sz="2000" spc="-15" dirty="0">
                <a:latin typeface="Arial MT"/>
                <a:cs typeface="Arial MT"/>
              </a:rPr>
              <a:t> </a:t>
            </a:r>
            <a:r>
              <a:rPr sz="2000" dirty="0">
                <a:latin typeface="Arial MT"/>
                <a:cs typeface="Arial MT"/>
              </a:rPr>
              <a:t>rendering,</a:t>
            </a:r>
            <a:r>
              <a:rPr sz="2000" spc="-50" dirty="0">
                <a:latin typeface="Arial MT"/>
                <a:cs typeface="Arial MT"/>
              </a:rPr>
              <a:t> </a:t>
            </a:r>
            <a:r>
              <a:rPr sz="2000" dirty="0">
                <a:latin typeface="Arial MT"/>
                <a:cs typeface="Arial MT"/>
              </a:rPr>
              <a:t>lighting, mapping, </a:t>
            </a:r>
            <a:r>
              <a:rPr sz="2000" spc="-540" dirty="0">
                <a:latin typeface="Arial MT"/>
                <a:cs typeface="Arial MT"/>
              </a:rPr>
              <a:t> </a:t>
            </a:r>
            <a:r>
              <a:rPr sz="2000" dirty="0">
                <a:latin typeface="Arial MT"/>
                <a:cs typeface="Arial MT"/>
              </a:rPr>
              <a:t>texturing,</a:t>
            </a:r>
            <a:r>
              <a:rPr sz="2000" spc="-35" dirty="0">
                <a:latin typeface="Arial MT"/>
                <a:cs typeface="Arial MT"/>
              </a:rPr>
              <a:t> </a:t>
            </a:r>
            <a:r>
              <a:rPr sz="2000" dirty="0">
                <a:latin typeface="Arial MT"/>
                <a:cs typeface="Arial MT"/>
              </a:rPr>
              <a:t>simulation</a:t>
            </a:r>
            <a:r>
              <a:rPr sz="2000" spc="-2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display</a:t>
            </a:r>
            <a:r>
              <a:rPr sz="2000" spc="-10" dirty="0">
                <a:latin typeface="Arial MT"/>
                <a:cs typeface="Arial MT"/>
              </a:rPr>
              <a:t> </a:t>
            </a:r>
            <a:r>
              <a:rPr sz="2000" dirty="0">
                <a:latin typeface="Arial MT"/>
                <a:cs typeface="Arial MT"/>
              </a:rPr>
              <a:t>in real-time.</a:t>
            </a:r>
          </a:p>
          <a:p>
            <a:pPr marL="241300" indent="-228600">
              <a:lnSpc>
                <a:spcPct val="100000"/>
              </a:lnSpc>
              <a:spcBef>
                <a:spcPts val="1480"/>
              </a:spcBef>
              <a:buFont typeface="Wingdings"/>
              <a:buChar char=""/>
              <a:tabLst>
                <a:tab pos="241300" algn="l"/>
              </a:tabLst>
            </a:pPr>
            <a:r>
              <a:rPr sz="2000" dirty="0">
                <a:latin typeface="Arial MT"/>
                <a:cs typeface="Arial MT"/>
              </a:rPr>
              <a:t>Handles</a:t>
            </a:r>
            <a:r>
              <a:rPr sz="2000" spc="-2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interaction</a:t>
            </a:r>
            <a:r>
              <a:rPr sz="2000" spc="-35" dirty="0">
                <a:latin typeface="Arial MT"/>
                <a:cs typeface="Arial MT"/>
              </a:rPr>
              <a:t> </a:t>
            </a:r>
            <a:r>
              <a:rPr sz="2000" dirty="0">
                <a:latin typeface="Arial MT"/>
                <a:cs typeface="Arial MT"/>
              </a:rPr>
              <a:t>with</a:t>
            </a:r>
            <a:r>
              <a:rPr sz="2000" spc="5" dirty="0">
                <a:latin typeface="Arial MT"/>
                <a:cs typeface="Arial MT"/>
              </a:rPr>
              <a:t> </a:t>
            </a:r>
            <a:r>
              <a:rPr sz="2000" dirty="0">
                <a:latin typeface="Arial MT"/>
                <a:cs typeface="Arial MT"/>
              </a:rPr>
              <a:t>users</a:t>
            </a:r>
            <a:r>
              <a:rPr sz="2000" spc="-3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serves</a:t>
            </a:r>
            <a:r>
              <a:rPr sz="2000" spc="-35" dirty="0">
                <a:latin typeface="Arial MT"/>
                <a:cs typeface="Arial MT"/>
              </a:rPr>
              <a:t> </a:t>
            </a:r>
            <a:r>
              <a:rPr sz="2000" dirty="0">
                <a:latin typeface="Arial MT"/>
                <a:cs typeface="Arial MT"/>
              </a:rPr>
              <a:t>as</a:t>
            </a:r>
            <a:r>
              <a:rPr sz="2000" spc="-10" dirty="0">
                <a:latin typeface="Arial MT"/>
                <a:cs typeface="Arial MT"/>
              </a:rPr>
              <a:t> </a:t>
            </a:r>
            <a:r>
              <a:rPr sz="2000" dirty="0">
                <a:latin typeface="Arial MT"/>
                <a:cs typeface="Arial MT"/>
              </a:rPr>
              <a:t>an</a:t>
            </a:r>
            <a:r>
              <a:rPr sz="2000" spc="-15" dirty="0">
                <a:latin typeface="Arial MT"/>
                <a:cs typeface="Arial MT"/>
              </a:rPr>
              <a:t> </a:t>
            </a:r>
            <a:r>
              <a:rPr sz="2000" dirty="0">
                <a:latin typeface="Arial MT"/>
                <a:cs typeface="Arial MT"/>
              </a:rPr>
              <a:t>interface</a:t>
            </a:r>
            <a:r>
              <a:rPr sz="2000" spc="-20" dirty="0">
                <a:latin typeface="Arial MT"/>
                <a:cs typeface="Arial MT"/>
              </a:rPr>
              <a:t> </a:t>
            </a:r>
            <a:r>
              <a:rPr sz="2000" dirty="0">
                <a:latin typeface="Arial MT"/>
                <a:cs typeface="Arial MT"/>
              </a:rPr>
              <a:t>with</a:t>
            </a:r>
            <a:r>
              <a:rPr sz="2000" spc="-10" dirty="0">
                <a:latin typeface="Arial MT"/>
                <a:cs typeface="Arial MT"/>
              </a:rPr>
              <a:t> </a:t>
            </a:r>
            <a:r>
              <a:rPr sz="2000" dirty="0">
                <a:latin typeface="Arial MT"/>
                <a:cs typeface="Arial MT"/>
              </a:rPr>
              <a:t>the</a:t>
            </a:r>
            <a:r>
              <a:rPr sz="2000" spc="-5" dirty="0">
                <a:latin typeface="Arial MT"/>
                <a:cs typeface="Arial MT"/>
              </a:rPr>
              <a:t> I/O</a:t>
            </a:r>
            <a:r>
              <a:rPr sz="2000" spc="-25" dirty="0">
                <a:latin typeface="Arial MT"/>
                <a:cs typeface="Arial MT"/>
              </a:rPr>
              <a:t> </a:t>
            </a:r>
            <a:r>
              <a:rPr sz="2000" dirty="0">
                <a:latin typeface="Arial MT"/>
                <a:cs typeface="Arial MT"/>
              </a:rPr>
              <a:t>devices.</a:t>
            </a:r>
          </a:p>
          <a:p>
            <a:pPr marL="12700">
              <a:lnSpc>
                <a:spcPct val="100000"/>
              </a:lnSpc>
              <a:spcBef>
                <a:spcPts val="1485"/>
              </a:spcBef>
            </a:pPr>
            <a:r>
              <a:rPr sz="2000" b="1" dirty="0">
                <a:latin typeface="Arial"/>
                <a:cs typeface="Arial"/>
              </a:rPr>
              <a:t>Output</a:t>
            </a:r>
            <a:r>
              <a:rPr sz="2000" b="1" spc="-50" dirty="0">
                <a:latin typeface="Arial"/>
                <a:cs typeface="Arial"/>
              </a:rPr>
              <a:t> </a:t>
            </a:r>
            <a:r>
              <a:rPr sz="2000" b="1" spc="-5" dirty="0">
                <a:latin typeface="Arial"/>
                <a:cs typeface="Arial"/>
              </a:rPr>
              <a:t>Devices</a:t>
            </a:r>
            <a:r>
              <a:rPr sz="2000" spc="-5" dirty="0">
                <a:latin typeface="Arial MT"/>
                <a:cs typeface="Arial MT"/>
              </a:rPr>
              <a:t>:</a:t>
            </a:r>
            <a:endParaRPr sz="2000" dirty="0">
              <a:latin typeface="Arial MT"/>
              <a:cs typeface="Arial MT"/>
            </a:endParaRPr>
          </a:p>
          <a:p>
            <a:pPr marL="241300" indent="-228600">
              <a:lnSpc>
                <a:spcPct val="100000"/>
              </a:lnSpc>
              <a:spcBef>
                <a:spcPts val="1480"/>
              </a:spcBef>
              <a:buFont typeface="Wingdings"/>
              <a:buChar char=""/>
              <a:tabLst>
                <a:tab pos="241300" algn="l"/>
              </a:tabLst>
            </a:pPr>
            <a:r>
              <a:rPr sz="2000" dirty="0">
                <a:latin typeface="Arial MT"/>
                <a:cs typeface="Arial MT"/>
              </a:rPr>
              <a:t>Used</a:t>
            </a:r>
            <a:r>
              <a:rPr sz="2000" spc="-25"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presenting</a:t>
            </a:r>
            <a:r>
              <a:rPr sz="2000" spc="-3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VR content</a:t>
            </a:r>
            <a:r>
              <a:rPr sz="2000" spc="-30"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environment</a:t>
            </a:r>
            <a:r>
              <a:rPr sz="2000" spc="-45"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the</a:t>
            </a:r>
            <a:r>
              <a:rPr sz="2000" spc="-5" dirty="0">
                <a:latin typeface="Arial MT"/>
                <a:cs typeface="Arial MT"/>
              </a:rPr>
              <a:t> </a:t>
            </a:r>
            <a:r>
              <a:rPr sz="2000" dirty="0">
                <a:latin typeface="Arial MT"/>
                <a:cs typeface="Arial MT"/>
              </a:rPr>
              <a:t>users</a:t>
            </a:r>
          </a:p>
          <a:p>
            <a:pPr marL="241300" marR="1433830" indent="-228600">
              <a:lnSpc>
                <a:spcPct val="120000"/>
              </a:lnSpc>
              <a:spcBef>
                <a:spcPts val="994"/>
              </a:spcBef>
              <a:buFont typeface="Wingdings"/>
              <a:buChar char=""/>
              <a:tabLst>
                <a:tab pos="241300" algn="l"/>
              </a:tabLst>
            </a:pPr>
            <a:r>
              <a:rPr sz="2000" dirty="0">
                <a:latin typeface="Arial MT"/>
                <a:cs typeface="Arial MT"/>
              </a:rPr>
              <a:t>The</a:t>
            </a:r>
            <a:r>
              <a:rPr sz="2000" spc="-15" dirty="0">
                <a:latin typeface="Arial MT"/>
                <a:cs typeface="Arial MT"/>
              </a:rPr>
              <a:t> </a:t>
            </a:r>
            <a:r>
              <a:rPr sz="2000" dirty="0">
                <a:latin typeface="Arial MT"/>
                <a:cs typeface="Arial MT"/>
              </a:rPr>
              <a:t>output</a:t>
            </a:r>
            <a:r>
              <a:rPr sz="2000" spc="-15" dirty="0">
                <a:latin typeface="Arial MT"/>
                <a:cs typeface="Arial MT"/>
              </a:rPr>
              <a:t> </a:t>
            </a:r>
            <a:r>
              <a:rPr sz="2000" dirty="0">
                <a:latin typeface="Arial MT"/>
                <a:cs typeface="Arial MT"/>
              </a:rPr>
              <a:t>devices</a:t>
            </a:r>
            <a:r>
              <a:rPr sz="2000" spc="-25" dirty="0">
                <a:latin typeface="Arial MT"/>
                <a:cs typeface="Arial MT"/>
              </a:rPr>
              <a:t> </a:t>
            </a:r>
            <a:r>
              <a:rPr sz="2000" dirty="0">
                <a:latin typeface="Arial MT"/>
                <a:cs typeface="Arial MT"/>
              </a:rPr>
              <a:t>get</a:t>
            </a:r>
            <a:r>
              <a:rPr sz="2000" spc="-15" dirty="0">
                <a:latin typeface="Arial MT"/>
                <a:cs typeface="Arial MT"/>
              </a:rPr>
              <a:t> </a:t>
            </a:r>
            <a:r>
              <a:rPr sz="2000" dirty="0">
                <a:latin typeface="Arial MT"/>
                <a:cs typeface="Arial MT"/>
              </a:rPr>
              <a:t>feedback</a:t>
            </a:r>
            <a:r>
              <a:rPr sz="2000" spc="-35" dirty="0">
                <a:latin typeface="Arial MT"/>
                <a:cs typeface="Arial MT"/>
              </a:rPr>
              <a:t> </a:t>
            </a:r>
            <a:r>
              <a:rPr sz="2000" dirty="0">
                <a:latin typeface="Arial MT"/>
                <a:cs typeface="Arial MT"/>
              </a:rPr>
              <a:t>from</a:t>
            </a:r>
            <a:r>
              <a:rPr sz="2000" spc="-2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VR</a:t>
            </a:r>
            <a:r>
              <a:rPr sz="2000" spc="5" dirty="0">
                <a:latin typeface="Arial MT"/>
                <a:cs typeface="Arial MT"/>
              </a:rPr>
              <a:t> </a:t>
            </a:r>
            <a:r>
              <a:rPr sz="2000" dirty="0">
                <a:latin typeface="Arial MT"/>
                <a:cs typeface="Arial MT"/>
              </a:rPr>
              <a:t>engine</a:t>
            </a:r>
            <a:r>
              <a:rPr sz="2000" spc="-1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pass</a:t>
            </a:r>
            <a:r>
              <a:rPr sz="2000" spc="-20" dirty="0">
                <a:latin typeface="Arial MT"/>
                <a:cs typeface="Arial MT"/>
              </a:rPr>
              <a:t> </a:t>
            </a:r>
            <a:r>
              <a:rPr sz="2000" dirty="0">
                <a:latin typeface="Arial MT"/>
                <a:cs typeface="Arial MT"/>
              </a:rPr>
              <a:t>it</a:t>
            </a:r>
            <a:r>
              <a:rPr sz="2000" spc="-15" dirty="0">
                <a:latin typeface="Arial MT"/>
                <a:cs typeface="Arial MT"/>
              </a:rPr>
              <a:t> </a:t>
            </a:r>
            <a:r>
              <a:rPr sz="2000" dirty="0">
                <a:latin typeface="Arial MT"/>
                <a:cs typeface="Arial MT"/>
              </a:rPr>
              <a:t>on</a:t>
            </a:r>
            <a:r>
              <a:rPr sz="2000" spc="5" dirty="0">
                <a:latin typeface="Arial MT"/>
                <a:cs typeface="Arial MT"/>
              </a:rPr>
              <a:t> </a:t>
            </a:r>
            <a:r>
              <a:rPr sz="2000" spc="-5" dirty="0">
                <a:latin typeface="Arial MT"/>
                <a:cs typeface="Arial MT"/>
              </a:rPr>
              <a:t>to</a:t>
            </a:r>
            <a:r>
              <a:rPr sz="2000" spc="-1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users</a:t>
            </a:r>
            <a:r>
              <a:rPr sz="2000" spc="-30" dirty="0">
                <a:latin typeface="Arial MT"/>
                <a:cs typeface="Arial MT"/>
              </a:rPr>
              <a:t> </a:t>
            </a:r>
            <a:r>
              <a:rPr sz="2000" dirty="0">
                <a:latin typeface="Arial MT"/>
                <a:cs typeface="Arial MT"/>
              </a:rPr>
              <a:t>through</a:t>
            </a:r>
            <a:r>
              <a:rPr sz="2000" spc="-30" dirty="0">
                <a:latin typeface="Arial MT"/>
                <a:cs typeface="Arial MT"/>
              </a:rPr>
              <a:t> </a:t>
            </a:r>
            <a:r>
              <a:rPr sz="2000" dirty="0">
                <a:latin typeface="Arial MT"/>
                <a:cs typeface="Arial MT"/>
              </a:rPr>
              <a:t>the </a:t>
            </a:r>
            <a:r>
              <a:rPr sz="2000" spc="-540" dirty="0">
                <a:latin typeface="Arial MT"/>
                <a:cs typeface="Arial MT"/>
              </a:rPr>
              <a:t> </a:t>
            </a:r>
            <a:r>
              <a:rPr sz="2000" dirty="0">
                <a:latin typeface="Arial MT"/>
                <a:cs typeface="Arial MT"/>
              </a:rPr>
              <a:t>corresponding</a:t>
            </a:r>
            <a:r>
              <a:rPr sz="2000" spc="-40" dirty="0">
                <a:latin typeface="Arial MT"/>
                <a:cs typeface="Arial MT"/>
              </a:rPr>
              <a:t> </a:t>
            </a:r>
            <a:r>
              <a:rPr sz="2000" dirty="0">
                <a:latin typeface="Arial MT"/>
                <a:cs typeface="Arial MT"/>
              </a:rPr>
              <a:t>output</a:t>
            </a:r>
            <a:r>
              <a:rPr sz="2000" spc="-40" dirty="0">
                <a:latin typeface="Arial MT"/>
                <a:cs typeface="Arial MT"/>
              </a:rPr>
              <a:t> </a:t>
            </a:r>
            <a:r>
              <a:rPr sz="2000" dirty="0">
                <a:latin typeface="Arial MT"/>
                <a:cs typeface="Arial MT"/>
              </a:rPr>
              <a:t>devices</a:t>
            </a:r>
            <a:r>
              <a:rPr sz="2000" spc="-10"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stimulate</a:t>
            </a:r>
            <a:r>
              <a:rPr sz="2000" spc="-2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senses.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6749797" cy="969263"/>
            </a:xfrm>
            <a:prstGeom prst="rect">
              <a:avLst/>
            </a:prstGeom>
          </p:spPr>
        </p:pic>
      </p:grpSp>
      <p:sp>
        <p:nvSpPr>
          <p:cNvPr id="6" name="object 6"/>
          <p:cNvSpPr txBox="1">
            <a:spLocks noGrp="1"/>
          </p:cNvSpPr>
          <p:nvPr>
            <p:ph type="title"/>
          </p:nvPr>
        </p:nvSpPr>
        <p:spPr>
          <a:xfrm>
            <a:off x="78739" y="114427"/>
            <a:ext cx="6360795" cy="543560"/>
          </a:xfrm>
          <a:prstGeom prst="rect">
            <a:avLst/>
          </a:prstGeom>
        </p:spPr>
        <p:txBody>
          <a:bodyPr vert="horz" wrap="square" lIns="0" tIns="12065" rIns="0" bIns="0" rtlCol="0">
            <a:spAutoFit/>
          </a:bodyPr>
          <a:lstStyle/>
          <a:p>
            <a:pPr marL="12700">
              <a:lnSpc>
                <a:spcPct val="100000"/>
              </a:lnSpc>
              <a:spcBef>
                <a:spcPts val="95"/>
              </a:spcBef>
            </a:pPr>
            <a:r>
              <a:rPr sz="3400" spc="290" dirty="0"/>
              <a:t>SIMULATION</a:t>
            </a:r>
            <a:r>
              <a:rPr sz="3400" spc="135" dirty="0"/>
              <a:t> </a:t>
            </a:r>
            <a:r>
              <a:rPr sz="3400" spc="250" dirty="0"/>
              <a:t>&amp;</a:t>
            </a:r>
            <a:r>
              <a:rPr sz="3400" spc="180" dirty="0"/>
              <a:t> </a:t>
            </a:r>
            <a:r>
              <a:rPr sz="3400" spc="355" dirty="0"/>
              <a:t>RENDERING</a:t>
            </a:r>
            <a:endParaRPr sz="3400"/>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16</a:t>
            </a:r>
            <a:endParaRPr sz="1000">
              <a:latin typeface="Cambria"/>
              <a:cs typeface="Cambria"/>
            </a:endParaRPr>
          </a:p>
        </p:txBody>
      </p:sp>
      <p:grpSp>
        <p:nvGrpSpPr>
          <p:cNvPr id="8" name="object 8"/>
          <p:cNvGrpSpPr/>
          <p:nvPr/>
        </p:nvGrpSpPr>
        <p:grpSpPr>
          <a:xfrm>
            <a:off x="-9144" y="827531"/>
            <a:ext cx="12212320" cy="6041390"/>
            <a:chOff x="-9144" y="827531"/>
            <a:chExt cx="12212320" cy="6041390"/>
          </a:xfrm>
        </p:grpSpPr>
        <p:sp>
          <p:nvSpPr>
            <p:cNvPr id="9" name="object 9"/>
            <p:cNvSpPr/>
            <p:nvPr/>
          </p:nvSpPr>
          <p:spPr>
            <a:xfrm>
              <a:off x="761" y="837437"/>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1" y="837437"/>
              <a:ext cx="12192000" cy="6021705"/>
            </a:xfrm>
            <a:custGeom>
              <a:avLst/>
              <a:gdLst/>
              <a:ahLst/>
              <a:cxnLst/>
              <a:rect l="l" t="t" r="r" b="b"/>
              <a:pathLst>
                <a:path w="12192000" h="6021705">
                  <a:moveTo>
                    <a:pt x="0" y="6021324"/>
                  </a:moveTo>
                  <a:lnTo>
                    <a:pt x="12192000" y="6021324"/>
                  </a:lnTo>
                  <a:lnTo>
                    <a:pt x="12192000" y="0"/>
                  </a:lnTo>
                  <a:lnTo>
                    <a:pt x="0" y="0"/>
                  </a:lnTo>
                  <a:lnTo>
                    <a:pt x="0" y="6021324"/>
                  </a:lnTo>
                  <a:close/>
                </a:path>
              </a:pathLst>
            </a:custGeom>
            <a:ln w="19812">
              <a:solidFill>
                <a:srgbClr val="9EC544"/>
              </a:solidFill>
            </a:ln>
          </p:spPr>
          <p:txBody>
            <a:bodyPr wrap="square" lIns="0" tIns="0" rIns="0" bIns="0" rtlCol="0"/>
            <a:lstStyle/>
            <a:p>
              <a:endParaRPr/>
            </a:p>
          </p:txBody>
        </p:sp>
      </p:grpSp>
      <p:sp>
        <p:nvSpPr>
          <p:cNvPr id="11" name="object 11"/>
          <p:cNvSpPr txBox="1"/>
          <p:nvPr/>
        </p:nvSpPr>
        <p:spPr>
          <a:xfrm>
            <a:off x="78739" y="889253"/>
            <a:ext cx="11542395" cy="3527425"/>
          </a:xfrm>
          <a:prstGeom prst="rect">
            <a:avLst/>
          </a:prstGeom>
        </p:spPr>
        <p:txBody>
          <a:bodyPr vert="horz" wrap="square" lIns="0" tIns="13335" rIns="0" bIns="0" rtlCol="0">
            <a:spAutoFit/>
          </a:bodyPr>
          <a:lstStyle/>
          <a:p>
            <a:pPr marL="241300" indent="-228600">
              <a:lnSpc>
                <a:spcPct val="100000"/>
              </a:lnSpc>
              <a:spcBef>
                <a:spcPts val="105"/>
              </a:spcBef>
              <a:buFont typeface="Arial MT"/>
              <a:buChar char="•"/>
              <a:tabLst>
                <a:tab pos="240665" algn="l"/>
                <a:tab pos="241300" algn="l"/>
              </a:tabLst>
            </a:pPr>
            <a:r>
              <a:rPr sz="2000" b="1" spc="-5" dirty="0">
                <a:latin typeface="Arial"/>
                <a:cs typeface="Arial"/>
              </a:rPr>
              <a:t>Simulation:</a:t>
            </a:r>
            <a:endParaRPr sz="2000">
              <a:latin typeface="Arial"/>
              <a:cs typeface="Arial"/>
            </a:endParaRPr>
          </a:p>
          <a:p>
            <a:pPr marL="241300" indent="-228600">
              <a:lnSpc>
                <a:spcPct val="100000"/>
              </a:lnSpc>
              <a:spcBef>
                <a:spcPts val="1475"/>
              </a:spcBef>
              <a:buFont typeface="Wingdings"/>
              <a:buChar char=""/>
              <a:tabLst>
                <a:tab pos="241300" algn="l"/>
              </a:tabLst>
            </a:pPr>
            <a:r>
              <a:rPr sz="2000" dirty="0">
                <a:latin typeface="Arial MT"/>
                <a:cs typeface="Arial MT"/>
              </a:rPr>
              <a:t>Usage</a:t>
            </a:r>
            <a:r>
              <a:rPr sz="2000" spc="-2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computer</a:t>
            </a:r>
            <a:r>
              <a:rPr sz="2000" spc="-40" dirty="0">
                <a:latin typeface="Arial MT"/>
                <a:cs typeface="Arial MT"/>
              </a:rPr>
              <a:t> </a:t>
            </a:r>
            <a:r>
              <a:rPr sz="2000" dirty="0">
                <a:latin typeface="Arial MT"/>
                <a:cs typeface="Arial MT"/>
              </a:rPr>
              <a:t>for</a:t>
            </a:r>
            <a:r>
              <a:rPr sz="2000" spc="-2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imitation of</a:t>
            </a:r>
            <a:r>
              <a:rPr sz="2000" spc="-2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real-world</a:t>
            </a:r>
            <a:r>
              <a:rPr sz="2000" spc="-35" dirty="0">
                <a:latin typeface="Arial MT"/>
                <a:cs typeface="Arial MT"/>
              </a:rPr>
              <a:t> </a:t>
            </a:r>
            <a:r>
              <a:rPr sz="2000" dirty="0">
                <a:latin typeface="Arial MT"/>
                <a:cs typeface="Arial MT"/>
              </a:rPr>
              <a:t>process</a:t>
            </a:r>
            <a:r>
              <a:rPr sz="2000" spc="-45" dirty="0">
                <a:latin typeface="Arial MT"/>
                <a:cs typeface="Arial MT"/>
              </a:rPr>
              <a:t> </a:t>
            </a:r>
            <a:r>
              <a:rPr sz="2000" dirty="0">
                <a:latin typeface="Arial MT"/>
                <a:cs typeface="Arial MT"/>
              </a:rPr>
              <a:t>or</a:t>
            </a:r>
            <a:r>
              <a:rPr sz="2000" spc="-10" dirty="0">
                <a:latin typeface="Arial MT"/>
                <a:cs typeface="Arial MT"/>
              </a:rPr>
              <a:t> </a:t>
            </a:r>
            <a:r>
              <a:rPr sz="2000" dirty="0">
                <a:latin typeface="Arial MT"/>
                <a:cs typeface="Arial MT"/>
              </a:rPr>
              <a:t>system.</a:t>
            </a:r>
            <a:endParaRPr sz="2000">
              <a:latin typeface="Arial MT"/>
              <a:cs typeface="Arial MT"/>
            </a:endParaRPr>
          </a:p>
          <a:p>
            <a:pPr marL="311150" indent="-299085">
              <a:lnSpc>
                <a:spcPct val="100000"/>
              </a:lnSpc>
              <a:spcBef>
                <a:spcPts val="1485"/>
              </a:spcBef>
              <a:buFont typeface="Wingdings"/>
              <a:buChar char=""/>
              <a:tabLst>
                <a:tab pos="311785" algn="l"/>
              </a:tabLst>
            </a:pPr>
            <a:r>
              <a:rPr sz="2000" dirty="0">
                <a:latin typeface="Arial MT"/>
                <a:cs typeface="Arial MT"/>
              </a:rPr>
              <a:t>Handles</a:t>
            </a:r>
            <a:r>
              <a:rPr sz="2000" spc="-15" dirty="0">
                <a:latin typeface="Arial MT"/>
                <a:cs typeface="Arial MT"/>
              </a:rPr>
              <a:t> </a:t>
            </a:r>
            <a:r>
              <a:rPr sz="2000" dirty="0">
                <a:latin typeface="Arial MT"/>
                <a:cs typeface="Arial MT"/>
              </a:rPr>
              <a:t>interactions,</a:t>
            </a:r>
            <a:r>
              <a:rPr sz="2000" spc="-40" dirty="0">
                <a:latin typeface="Arial MT"/>
                <a:cs typeface="Arial MT"/>
              </a:rPr>
              <a:t> </a:t>
            </a:r>
            <a:r>
              <a:rPr sz="2000" dirty="0">
                <a:latin typeface="Arial MT"/>
                <a:cs typeface="Arial MT"/>
              </a:rPr>
              <a:t>object</a:t>
            </a:r>
            <a:r>
              <a:rPr sz="2000" spc="-20" dirty="0">
                <a:latin typeface="Arial MT"/>
                <a:cs typeface="Arial MT"/>
              </a:rPr>
              <a:t> </a:t>
            </a:r>
            <a:r>
              <a:rPr sz="2000" dirty="0">
                <a:latin typeface="Arial MT"/>
                <a:cs typeface="Arial MT"/>
              </a:rPr>
              <a:t>behaviors,</a:t>
            </a:r>
            <a:r>
              <a:rPr sz="2000" spc="-35" dirty="0">
                <a:latin typeface="Arial MT"/>
                <a:cs typeface="Arial MT"/>
              </a:rPr>
              <a:t> </a:t>
            </a:r>
            <a:r>
              <a:rPr sz="2000" dirty="0">
                <a:latin typeface="Arial MT"/>
                <a:cs typeface="Arial MT"/>
              </a:rPr>
              <a:t>simulations</a:t>
            </a:r>
            <a:r>
              <a:rPr sz="2000" spc="-20"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physical</a:t>
            </a:r>
            <a:r>
              <a:rPr sz="2000" spc="-10" dirty="0">
                <a:latin typeface="Arial MT"/>
                <a:cs typeface="Arial MT"/>
              </a:rPr>
              <a:t> </a:t>
            </a:r>
            <a:r>
              <a:rPr sz="2000" dirty="0">
                <a:latin typeface="Arial MT"/>
                <a:cs typeface="Arial MT"/>
              </a:rPr>
              <a:t>laws</a:t>
            </a:r>
            <a:r>
              <a:rPr sz="2000" spc="-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determines</a:t>
            </a:r>
            <a:r>
              <a:rPr sz="2000" spc="-3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world</a:t>
            </a:r>
            <a:r>
              <a:rPr sz="2000" spc="-10" dirty="0">
                <a:latin typeface="Arial MT"/>
                <a:cs typeface="Arial MT"/>
              </a:rPr>
              <a:t> </a:t>
            </a:r>
            <a:r>
              <a:rPr sz="2000" dirty="0">
                <a:latin typeface="Arial MT"/>
                <a:cs typeface="Arial MT"/>
              </a:rPr>
              <a:t>status</a:t>
            </a:r>
            <a:endParaRPr sz="2000">
              <a:latin typeface="Arial MT"/>
              <a:cs typeface="Arial MT"/>
            </a:endParaRPr>
          </a:p>
          <a:p>
            <a:pPr marL="241300" indent="-228600">
              <a:lnSpc>
                <a:spcPct val="100000"/>
              </a:lnSpc>
              <a:spcBef>
                <a:spcPts val="1480"/>
              </a:spcBef>
              <a:buFont typeface="Wingdings"/>
              <a:buChar char=""/>
              <a:tabLst>
                <a:tab pos="241300" algn="l"/>
              </a:tabLst>
            </a:pPr>
            <a:r>
              <a:rPr sz="2000" dirty="0">
                <a:latin typeface="Arial MT"/>
                <a:cs typeface="Arial MT"/>
              </a:rPr>
              <a:t>A</a:t>
            </a:r>
            <a:r>
              <a:rPr sz="2000" spc="-114" dirty="0">
                <a:latin typeface="Arial MT"/>
                <a:cs typeface="Arial MT"/>
              </a:rPr>
              <a:t> </a:t>
            </a:r>
            <a:r>
              <a:rPr sz="2000" dirty="0">
                <a:latin typeface="Arial MT"/>
                <a:cs typeface="Arial MT"/>
              </a:rPr>
              <a:t>discrete</a:t>
            </a:r>
            <a:r>
              <a:rPr sz="2000" spc="-45" dirty="0">
                <a:latin typeface="Arial MT"/>
                <a:cs typeface="Arial MT"/>
              </a:rPr>
              <a:t> </a:t>
            </a:r>
            <a:r>
              <a:rPr sz="2000" dirty="0">
                <a:latin typeface="Arial MT"/>
                <a:cs typeface="Arial MT"/>
              </a:rPr>
              <a:t>process</a:t>
            </a:r>
            <a:r>
              <a:rPr sz="2000" spc="-50" dirty="0">
                <a:latin typeface="Arial MT"/>
                <a:cs typeface="Arial MT"/>
              </a:rPr>
              <a:t> </a:t>
            </a:r>
            <a:r>
              <a:rPr sz="2000" dirty="0">
                <a:latin typeface="Arial MT"/>
                <a:cs typeface="Arial MT"/>
              </a:rPr>
              <a:t>that</a:t>
            </a:r>
            <a:r>
              <a:rPr sz="2000" spc="-25" dirty="0">
                <a:latin typeface="Arial MT"/>
                <a:cs typeface="Arial MT"/>
              </a:rPr>
              <a:t> </a:t>
            </a:r>
            <a:r>
              <a:rPr sz="2000" dirty="0">
                <a:latin typeface="Arial MT"/>
                <a:cs typeface="Arial MT"/>
              </a:rPr>
              <a:t>is iterated</a:t>
            </a:r>
            <a:r>
              <a:rPr sz="2000" spc="-30" dirty="0">
                <a:latin typeface="Arial MT"/>
                <a:cs typeface="Arial MT"/>
              </a:rPr>
              <a:t> </a:t>
            </a:r>
            <a:r>
              <a:rPr sz="2000" dirty="0">
                <a:latin typeface="Arial MT"/>
                <a:cs typeface="Arial MT"/>
              </a:rPr>
              <a:t>once</a:t>
            </a:r>
            <a:r>
              <a:rPr sz="2000" spc="-30"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each</a:t>
            </a:r>
            <a:r>
              <a:rPr sz="2000" spc="-25" dirty="0">
                <a:latin typeface="Arial MT"/>
                <a:cs typeface="Arial MT"/>
              </a:rPr>
              <a:t> </a:t>
            </a:r>
            <a:r>
              <a:rPr sz="2000" dirty="0">
                <a:latin typeface="Arial MT"/>
                <a:cs typeface="Arial MT"/>
              </a:rPr>
              <a:t>frame</a:t>
            </a:r>
            <a:endParaRPr sz="2000">
              <a:latin typeface="Arial MT"/>
              <a:cs typeface="Arial MT"/>
            </a:endParaRPr>
          </a:p>
          <a:p>
            <a:pPr marL="241300" marR="20955" indent="-228600">
              <a:lnSpc>
                <a:spcPct val="120000"/>
              </a:lnSpc>
              <a:spcBef>
                <a:spcPts val="994"/>
              </a:spcBef>
              <a:buFont typeface="Wingdings"/>
              <a:buChar char=""/>
              <a:tabLst>
                <a:tab pos="241300" algn="l"/>
              </a:tabLst>
            </a:pPr>
            <a:r>
              <a:rPr sz="2000" dirty="0">
                <a:latin typeface="Arial MT"/>
                <a:cs typeface="Arial MT"/>
              </a:rPr>
              <a:t>A</a:t>
            </a:r>
            <a:r>
              <a:rPr sz="2000" spc="-120" dirty="0">
                <a:latin typeface="Arial MT"/>
                <a:cs typeface="Arial MT"/>
              </a:rPr>
              <a:t> </a:t>
            </a:r>
            <a:r>
              <a:rPr sz="2000" dirty="0">
                <a:latin typeface="Arial MT"/>
                <a:cs typeface="Arial MT"/>
              </a:rPr>
              <a:t>simulation</a:t>
            </a:r>
            <a:r>
              <a:rPr sz="2000" spc="-15" dirty="0">
                <a:latin typeface="Arial MT"/>
                <a:cs typeface="Arial MT"/>
              </a:rPr>
              <a:t> </a:t>
            </a:r>
            <a:r>
              <a:rPr sz="2000" dirty="0">
                <a:latin typeface="Arial MT"/>
                <a:cs typeface="Arial MT"/>
              </a:rPr>
              <a:t>requires</a:t>
            </a:r>
            <a:r>
              <a:rPr sz="2000" spc="-3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model,</a:t>
            </a:r>
            <a:r>
              <a:rPr sz="2000" spc="-15" dirty="0">
                <a:latin typeface="Arial MT"/>
                <a:cs typeface="Arial MT"/>
              </a:rPr>
              <a:t> </a:t>
            </a:r>
            <a:r>
              <a:rPr sz="2000" dirty="0">
                <a:latin typeface="Arial MT"/>
                <a:cs typeface="Arial MT"/>
              </a:rPr>
              <a:t>or</a:t>
            </a:r>
            <a:r>
              <a:rPr sz="2000" spc="-10"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mathematical</a:t>
            </a:r>
            <a:r>
              <a:rPr sz="2000" spc="-35" dirty="0">
                <a:latin typeface="Arial MT"/>
                <a:cs typeface="Arial MT"/>
              </a:rPr>
              <a:t> </a:t>
            </a:r>
            <a:r>
              <a:rPr sz="2000" dirty="0">
                <a:latin typeface="Arial MT"/>
                <a:cs typeface="Arial MT"/>
              </a:rPr>
              <a:t>description</a:t>
            </a:r>
            <a:r>
              <a:rPr sz="2000" spc="-4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the real</a:t>
            </a:r>
            <a:r>
              <a:rPr sz="2000" spc="-15" dirty="0">
                <a:latin typeface="Arial MT"/>
                <a:cs typeface="Arial MT"/>
              </a:rPr>
              <a:t> </a:t>
            </a:r>
            <a:r>
              <a:rPr sz="2000" dirty="0">
                <a:latin typeface="Arial MT"/>
                <a:cs typeface="Arial MT"/>
              </a:rPr>
              <a:t>system.</a:t>
            </a:r>
            <a:r>
              <a:rPr sz="2000" spc="-75" dirty="0">
                <a:latin typeface="Arial MT"/>
                <a:cs typeface="Arial MT"/>
              </a:rPr>
              <a:t> </a:t>
            </a:r>
            <a:r>
              <a:rPr sz="2000" dirty="0">
                <a:latin typeface="Arial MT"/>
                <a:cs typeface="Arial MT"/>
              </a:rPr>
              <a:t>This</a:t>
            </a:r>
            <a:r>
              <a:rPr sz="2000" spc="10"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in </a:t>
            </a:r>
            <a:r>
              <a:rPr sz="2000" spc="-5" dirty="0">
                <a:latin typeface="Arial MT"/>
                <a:cs typeface="Arial MT"/>
              </a:rPr>
              <a:t>the</a:t>
            </a:r>
            <a:r>
              <a:rPr sz="2000" spc="5" dirty="0">
                <a:latin typeface="Arial MT"/>
                <a:cs typeface="Arial MT"/>
              </a:rPr>
              <a:t> </a:t>
            </a:r>
            <a:r>
              <a:rPr sz="2000" spc="-5" dirty="0">
                <a:latin typeface="Arial MT"/>
                <a:cs typeface="Arial MT"/>
              </a:rPr>
              <a:t>form</a:t>
            </a:r>
            <a:r>
              <a:rPr sz="2000" spc="-25" dirty="0">
                <a:latin typeface="Arial MT"/>
                <a:cs typeface="Arial MT"/>
              </a:rPr>
              <a:t> </a:t>
            </a:r>
            <a:r>
              <a:rPr sz="2000" dirty="0">
                <a:latin typeface="Arial MT"/>
                <a:cs typeface="Arial MT"/>
              </a:rPr>
              <a:t>of </a:t>
            </a:r>
            <a:r>
              <a:rPr sz="2000" spc="-540" dirty="0">
                <a:latin typeface="Arial MT"/>
                <a:cs typeface="Arial MT"/>
              </a:rPr>
              <a:t> </a:t>
            </a:r>
            <a:r>
              <a:rPr sz="2000" dirty="0">
                <a:latin typeface="Arial MT"/>
                <a:cs typeface="Arial MT"/>
              </a:rPr>
              <a:t>computer</a:t>
            </a:r>
            <a:r>
              <a:rPr sz="2000" spc="-40" dirty="0">
                <a:latin typeface="Arial MT"/>
                <a:cs typeface="Arial MT"/>
              </a:rPr>
              <a:t> </a:t>
            </a:r>
            <a:r>
              <a:rPr sz="2000" dirty="0">
                <a:latin typeface="Arial MT"/>
                <a:cs typeface="Arial MT"/>
              </a:rPr>
              <a:t>programs,</a:t>
            </a:r>
            <a:r>
              <a:rPr sz="2000" spc="-50" dirty="0">
                <a:latin typeface="Arial MT"/>
                <a:cs typeface="Arial MT"/>
              </a:rPr>
              <a:t> </a:t>
            </a:r>
            <a:r>
              <a:rPr sz="2000" dirty="0">
                <a:latin typeface="Arial MT"/>
                <a:cs typeface="Arial MT"/>
              </a:rPr>
              <a:t>which</a:t>
            </a:r>
            <a:r>
              <a:rPr sz="2000" spc="-10" dirty="0">
                <a:latin typeface="Arial MT"/>
                <a:cs typeface="Arial MT"/>
              </a:rPr>
              <a:t> </a:t>
            </a:r>
            <a:r>
              <a:rPr sz="2000" dirty="0">
                <a:latin typeface="Arial MT"/>
                <a:cs typeface="Arial MT"/>
              </a:rPr>
              <a:t>encompass</a:t>
            </a:r>
            <a:r>
              <a:rPr sz="2000" spc="-5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key</a:t>
            </a:r>
            <a:r>
              <a:rPr sz="2000" spc="-10" dirty="0">
                <a:latin typeface="Arial MT"/>
                <a:cs typeface="Arial MT"/>
              </a:rPr>
              <a:t> </a:t>
            </a:r>
            <a:r>
              <a:rPr sz="2000" dirty="0">
                <a:latin typeface="Arial MT"/>
                <a:cs typeface="Arial MT"/>
              </a:rPr>
              <a:t>characteristics</a:t>
            </a:r>
            <a:r>
              <a:rPr sz="2000" spc="-40"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behaviors</a:t>
            </a:r>
            <a:r>
              <a:rPr sz="2000" spc="-30"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selected</a:t>
            </a:r>
            <a:r>
              <a:rPr sz="2000" spc="-30" dirty="0">
                <a:latin typeface="Arial MT"/>
                <a:cs typeface="Arial MT"/>
              </a:rPr>
              <a:t> </a:t>
            </a:r>
            <a:r>
              <a:rPr sz="2000" spc="5" dirty="0">
                <a:latin typeface="Arial MT"/>
                <a:cs typeface="Arial MT"/>
              </a:rPr>
              <a:t>system.</a:t>
            </a:r>
            <a:endParaRPr sz="2000">
              <a:latin typeface="Arial MT"/>
              <a:cs typeface="Arial MT"/>
            </a:endParaRPr>
          </a:p>
          <a:p>
            <a:pPr marL="311150" indent="-299085">
              <a:lnSpc>
                <a:spcPct val="100000"/>
              </a:lnSpc>
              <a:spcBef>
                <a:spcPts val="1490"/>
              </a:spcBef>
              <a:buFont typeface="Wingdings"/>
              <a:buChar char=""/>
              <a:tabLst>
                <a:tab pos="311785" algn="l"/>
              </a:tabLst>
            </a:pPr>
            <a:r>
              <a:rPr sz="2000" dirty="0">
                <a:latin typeface="Arial MT"/>
                <a:cs typeface="Arial MT"/>
              </a:rPr>
              <a:t>Here,</a:t>
            </a:r>
            <a:r>
              <a:rPr sz="2000" spc="-3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model</a:t>
            </a:r>
            <a:r>
              <a:rPr sz="2000" spc="-15"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basically</a:t>
            </a:r>
            <a:r>
              <a:rPr sz="2000" spc="-20"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representation</a:t>
            </a:r>
            <a:r>
              <a:rPr sz="2000" spc="-35"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the</a:t>
            </a:r>
            <a:r>
              <a:rPr sz="2000" spc="-10" dirty="0">
                <a:latin typeface="Arial MT"/>
                <a:cs typeface="Arial MT"/>
              </a:rPr>
              <a:t> </a:t>
            </a:r>
            <a:r>
              <a:rPr sz="2000" dirty="0">
                <a:latin typeface="Arial MT"/>
                <a:cs typeface="Arial MT"/>
              </a:rPr>
              <a:t>system</a:t>
            </a:r>
            <a:r>
              <a:rPr sz="2000" spc="-30"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the</a:t>
            </a:r>
            <a:r>
              <a:rPr sz="2000" spc="-5" dirty="0">
                <a:latin typeface="Arial MT"/>
                <a:cs typeface="Arial MT"/>
              </a:rPr>
              <a:t> </a:t>
            </a:r>
            <a:r>
              <a:rPr sz="2000" dirty="0">
                <a:latin typeface="Arial MT"/>
                <a:cs typeface="Arial MT"/>
              </a:rPr>
              <a:t>simulation</a:t>
            </a:r>
            <a:r>
              <a:rPr sz="2000" spc="-20" dirty="0">
                <a:latin typeface="Arial MT"/>
                <a:cs typeface="Arial MT"/>
              </a:rPr>
              <a:t> </a:t>
            </a:r>
            <a:r>
              <a:rPr sz="2000" dirty="0">
                <a:latin typeface="Arial MT"/>
                <a:cs typeface="Arial MT"/>
              </a:rPr>
              <a:t>process</a:t>
            </a:r>
            <a:r>
              <a:rPr sz="2000" spc="-30"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known</a:t>
            </a:r>
            <a:r>
              <a:rPr sz="2000" spc="-25" dirty="0">
                <a:latin typeface="Arial MT"/>
                <a:cs typeface="Arial MT"/>
              </a:rPr>
              <a:t> </a:t>
            </a:r>
            <a:r>
              <a:rPr sz="2000" dirty="0">
                <a:latin typeface="Arial MT"/>
                <a:cs typeface="Arial MT"/>
              </a:rPr>
              <a:t>to</a:t>
            </a:r>
            <a:endParaRPr sz="2000">
              <a:latin typeface="Arial MT"/>
              <a:cs typeface="Arial MT"/>
            </a:endParaRPr>
          </a:p>
          <a:p>
            <a:pPr marL="241300">
              <a:lnSpc>
                <a:spcPct val="100000"/>
              </a:lnSpc>
              <a:spcBef>
                <a:spcPts val="480"/>
              </a:spcBef>
            </a:pPr>
            <a:r>
              <a:rPr sz="2000" dirty="0">
                <a:latin typeface="Arial MT"/>
                <a:cs typeface="Arial MT"/>
              </a:rPr>
              <a:t>depict</a:t>
            </a:r>
            <a:r>
              <a:rPr sz="2000" spc="-3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operation</a:t>
            </a:r>
            <a:r>
              <a:rPr sz="2000" spc="-5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system</a:t>
            </a:r>
            <a:r>
              <a:rPr sz="2000" spc="-3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time.</a:t>
            </a:r>
            <a:endParaRPr sz="2000">
              <a:latin typeface="Arial MT"/>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6749797" cy="969263"/>
            </a:xfrm>
            <a:prstGeom prst="rect">
              <a:avLst/>
            </a:prstGeom>
          </p:spPr>
        </p:pic>
      </p:grpSp>
      <p:sp>
        <p:nvSpPr>
          <p:cNvPr id="6" name="object 6"/>
          <p:cNvSpPr txBox="1">
            <a:spLocks noGrp="1"/>
          </p:cNvSpPr>
          <p:nvPr>
            <p:ph type="title"/>
          </p:nvPr>
        </p:nvSpPr>
        <p:spPr>
          <a:xfrm>
            <a:off x="78739" y="114427"/>
            <a:ext cx="6360795" cy="543560"/>
          </a:xfrm>
          <a:prstGeom prst="rect">
            <a:avLst/>
          </a:prstGeom>
        </p:spPr>
        <p:txBody>
          <a:bodyPr vert="horz" wrap="square" lIns="0" tIns="12065" rIns="0" bIns="0" rtlCol="0">
            <a:spAutoFit/>
          </a:bodyPr>
          <a:lstStyle/>
          <a:p>
            <a:pPr marL="12700">
              <a:lnSpc>
                <a:spcPct val="100000"/>
              </a:lnSpc>
              <a:spcBef>
                <a:spcPts val="95"/>
              </a:spcBef>
            </a:pPr>
            <a:r>
              <a:rPr sz="3400" spc="290" dirty="0"/>
              <a:t>SIMULATION</a:t>
            </a:r>
            <a:r>
              <a:rPr sz="3400" spc="135" dirty="0"/>
              <a:t> </a:t>
            </a:r>
            <a:r>
              <a:rPr sz="3400" spc="250" dirty="0"/>
              <a:t>&amp;</a:t>
            </a:r>
            <a:r>
              <a:rPr sz="3400" spc="180" dirty="0"/>
              <a:t> </a:t>
            </a:r>
            <a:r>
              <a:rPr sz="3400" spc="355" dirty="0"/>
              <a:t>RENDERING</a:t>
            </a:r>
            <a:endParaRPr sz="3400"/>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17</a:t>
            </a:r>
            <a:endParaRPr sz="1000">
              <a:latin typeface="Cambria"/>
              <a:cs typeface="Cambria"/>
            </a:endParaRPr>
          </a:p>
        </p:txBody>
      </p:sp>
      <p:grpSp>
        <p:nvGrpSpPr>
          <p:cNvPr id="8" name="object 8"/>
          <p:cNvGrpSpPr/>
          <p:nvPr/>
        </p:nvGrpSpPr>
        <p:grpSpPr>
          <a:xfrm>
            <a:off x="-9398" y="827277"/>
            <a:ext cx="12212320" cy="6042025"/>
            <a:chOff x="-9398" y="827277"/>
            <a:chExt cx="12212320" cy="6042025"/>
          </a:xfrm>
        </p:grpSpPr>
        <p:sp>
          <p:nvSpPr>
            <p:cNvPr id="9" name="object 9"/>
            <p:cNvSpPr/>
            <p:nvPr/>
          </p:nvSpPr>
          <p:spPr>
            <a:xfrm>
              <a:off x="762" y="837437"/>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2" y="837437"/>
              <a:ext cx="12192000" cy="6021705"/>
            </a:xfrm>
            <a:custGeom>
              <a:avLst/>
              <a:gdLst/>
              <a:ahLst/>
              <a:cxnLst/>
              <a:rect l="l" t="t" r="r" b="b"/>
              <a:pathLst>
                <a:path w="12192000" h="6021705">
                  <a:moveTo>
                    <a:pt x="0" y="6021324"/>
                  </a:moveTo>
                  <a:lnTo>
                    <a:pt x="12192000" y="6021324"/>
                  </a:lnTo>
                  <a:lnTo>
                    <a:pt x="12192000" y="0"/>
                  </a:lnTo>
                  <a:lnTo>
                    <a:pt x="0" y="0"/>
                  </a:lnTo>
                  <a:lnTo>
                    <a:pt x="0" y="6021324"/>
                  </a:lnTo>
                  <a:close/>
                </a:path>
              </a:pathLst>
            </a:custGeom>
            <a:ln w="19812">
              <a:solidFill>
                <a:srgbClr val="9EC544"/>
              </a:solidFill>
            </a:ln>
          </p:spPr>
          <p:txBody>
            <a:bodyPr wrap="square" lIns="0" tIns="0" rIns="0" bIns="0" rtlCol="0"/>
            <a:lstStyle/>
            <a:p>
              <a:endParaRPr/>
            </a:p>
          </p:txBody>
        </p:sp>
      </p:grpSp>
      <p:sp>
        <p:nvSpPr>
          <p:cNvPr id="11" name="object 11"/>
          <p:cNvSpPr txBox="1"/>
          <p:nvPr/>
        </p:nvSpPr>
        <p:spPr>
          <a:xfrm>
            <a:off x="78739" y="752498"/>
            <a:ext cx="11649710" cy="1979295"/>
          </a:xfrm>
          <a:prstGeom prst="rect">
            <a:avLst/>
          </a:prstGeom>
        </p:spPr>
        <p:txBody>
          <a:bodyPr vert="horz" wrap="square" lIns="0" tIns="149860" rIns="0" bIns="0" rtlCol="0">
            <a:spAutoFit/>
          </a:bodyPr>
          <a:lstStyle/>
          <a:p>
            <a:pPr marL="12700">
              <a:lnSpc>
                <a:spcPct val="100000"/>
              </a:lnSpc>
              <a:spcBef>
                <a:spcPts val="1180"/>
              </a:spcBef>
            </a:pPr>
            <a:r>
              <a:rPr sz="2000" b="1" dirty="0">
                <a:latin typeface="Arial"/>
                <a:cs typeface="Arial"/>
              </a:rPr>
              <a:t>Rendering:</a:t>
            </a:r>
            <a:endParaRPr sz="2000">
              <a:latin typeface="Arial"/>
              <a:cs typeface="Arial"/>
            </a:endParaRPr>
          </a:p>
          <a:p>
            <a:pPr marL="698500" indent="-228600">
              <a:lnSpc>
                <a:spcPct val="100000"/>
              </a:lnSpc>
              <a:spcBef>
                <a:spcPts val="965"/>
              </a:spcBef>
              <a:buFont typeface="Wingdings"/>
              <a:buChar char=""/>
              <a:tabLst>
                <a:tab pos="698500" algn="l"/>
              </a:tabLst>
            </a:pPr>
            <a:r>
              <a:rPr sz="1800" spc="-5" dirty="0">
                <a:latin typeface="Arial MT"/>
                <a:cs typeface="Arial MT"/>
              </a:rPr>
              <a:t>Automatic</a:t>
            </a:r>
            <a:r>
              <a:rPr sz="1800" spc="5" dirty="0">
                <a:latin typeface="Arial MT"/>
                <a:cs typeface="Arial MT"/>
              </a:rPr>
              <a:t> </a:t>
            </a:r>
            <a:r>
              <a:rPr sz="1800" spc="-5" dirty="0">
                <a:latin typeface="Arial MT"/>
                <a:cs typeface="Arial MT"/>
              </a:rPr>
              <a:t>process</a:t>
            </a:r>
            <a:r>
              <a:rPr sz="1800" spc="10" dirty="0">
                <a:latin typeface="Arial MT"/>
                <a:cs typeface="Arial MT"/>
              </a:rPr>
              <a:t> </a:t>
            </a:r>
            <a:r>
              <a:rPr sz="1800" spc="-5" dirty="0">
                <a:latin typeface="Arial MT"/>
                <a:cs typeface="Arial MT"/>
              </a:rPr>
              <a:t>of</a:t>
            </a:r>
            <a:r>
              <a:rPr sz="1800" spc="10" dirty="0">
                <a:latin typeface="Arial MT"/>
                <a:cs typeface="Arial MT"/>
              </a:rPr>
              <a:t> </a:t>
            </a:r>
            <a:r>
              <a:rPr sz="1800" spc="-5" dirty="0">
                <a:latin typeface="Arial MT"/>
                <a:cs typeface="Arial MT"/>
              </a:rPr>
              <a:t>generating</a:t>
            </a:r>
            <a:r>
              <a:rPr sz="1800" spc="25" dirty="0">
                <a:latin typeface="Arial MT"/>
                <a:cs typeface="Arial MT"/>
              </a:rPr>
              <a:t> </a:t>
            </a:r>
            <a:r>
              <a:rPr sz="1800" spc="-5" dirty="0">
                <a:latin typeface="Arial MT"/>
                <a:cs typeface="Arial MT"/>
              </a:rPr>
              <a:t>a</a:t>
            </a:r>
            <a:r>
              <a:rPr sz="1800" spc="10" dirty="0">
                <a:latin typeface="Arial MT"/>
                <a:cs typeface="Arial MT"/>
              </a:rPr>
              <a:t> </a:t>
            </a:r>
            <a:r>
              <a:rPr sz="1800" spc="-5" dirty="0">
                <a:latin typeface="Arial MT"/>
                <a:cs typeface="Arial MT"/>
              </a:rPr>
              <a:t>photorealistic</a:t>
            </a:r>
            <a:r>
              <a:rPr sz="1800" spc="25" dirty="0">
                <a:latin typeface="Arial MT"/>
                <a:cs typeface="Arial MT"/>
              </a:rPr>
              <a:t> </a:t>
            </a:r>
            <a:r>
              <a:rPr sz="1800" spc="-5" dirty="0">
                <a:latin typeface="Arial MT"/>
                <a:cs typeface="Arial MT"/>
              </a:rPr>
              <a:t>or</a:t>
            </a:r>
            <a:r>
              <a:rPr sz="1800" spc="10" dirty="0">
                <a:latin typeface="Arial MT"/>
                <a:cs typeface="Arial MT"/>
              </a:rPr>
              <a:t> </a:t>
            </a:r>
            <a:r>
              <a:rPr sz="1800" spc="-5" dirty="0">
                <a:latin typeface="Arial MT"/>
                <a:cs typeface="Arial MT"/>
              </a:rPr>
              <a:t>non-photorealistic</a:t>
            </a:r>
            <a:r>
              <a:rPr sz="1800" spc="45" dirty="0">
                <a:latin typeface="Arial MT"/>
                <a:cs typeface="Arial MT"/>
              </a:rPr>
              <a:t> </a:t>
            </a:r>
            <a:r>
              <a:rPr sz="1800" spc="-5" dirty="0">
                <a:latin typeface="Arial MT"/>
                <a:cs typeface="Arial MT"/>
              </a:rPr>
              <a:t>image</a:t>
            </a:r>
            <a:r>
              <a:rPr sz="1800" spc="10" dirty="0">
                <a:latin typeface="Arial MT"/>
                <a:cs typeface="Arial MT"/>
              </a:rPr>
              <a:t> </a:t>
            </a:r>
            <a:r>
              <a:rPr sz="1800" dirty="0">
                <a:latin typeface="Arial MT"/>
                <a:cs typeface="Arial MT"/>
              </a:rPr>
              <a:t>from</a:t>
            </a:r>
            <a:r>
              <a:rPr sz="1800" spc="-5" dirty="0">
                <a:latin typeface="Arial MT"/>
                <a:cs typeface="Arial MT"/>
              </a:rPr>
              <a:t> a</a:t>
            </a:r>
            <a:r>
              <a:rPr sz="1800" spc="10" dirty="0">
                <a:latin typeface="Arial MT"/>
                <a:cs typeface="Arial MT"/>
              </a:rPr>
              <a:t> </a:t>
            </a:r>
            <a:r>
              <a:rPr sz="1800" spc="-10" dirty="0">
                <a:latin typeface="Arial MT"/>
                <a:cs typeface="Arial MT"/>
              </a:rPr>
              <a:t>2D</a:t>
            </a:r>
            <a:r>
              <a:rPr sz="1800" spc="15" dirty="0">
                <a:latin typeface="Arial MT"/>
                <a:cs typeface="Arial MT"/>
              </a:rPr>
              <a:t> </a:t>
            </a:r>
            <a:r>
              <a:rPr sz="1800" spc="-5" dirty="0">
                <a:latin typeface="Arial MT"/>
                <a:cs typeface="Arial MT"/>
              </a:rPr>
              <a:t>or</a:t>
            </a:r>
            <a:r>
              <a:rPr sz="1800" spc="10" dirty="0">
                <a:latin typeface="Arial MT"/>
                <a:cs typeface="Arial MT"/>
              </a:rPr>
              <a:t> </a:t>
            </a:r>
            <a:r>
              <a:rPr sz="1800" spc="-10" dirty="0">
                <a:latin typeface="Arial MT"/>
                <a:cs typeface="Arial MT"/>
              </a:rPr>
              <a:t>3D</a:t>
            </a:r>
            <a:r>
              <a:rPr sz="1800" spc="10" dirty="0">
                <a:latin typeface="Arial MT"/>
                <a:cs typeface="Arial MT"/>
              </a:rPr>
              <a:t> </a:t>
            </a:r>
            <a:r>
              <a:rPr sz="1800" spc="-5" dirty="0">
                <a:latin typeface="Arial MT"/>
                <a:cs typeface="Arial MT"/>
              </a:rPr>
              <a:t>model.</a:t>
            </a:r>
            <a:endParaRPr sz="1800">
              <a:latin typeface="Arial MT"/>
              <a:cs typeface="Arial MT"/>
            </a:endParaRPr>
          </a:p>
          <a:p>
            <a:pPr marL="698500" indent="-228600">
              <a:lnSpc>
                <a:spcPct val="100000"/>
              </a:lnSpc>
              <a:spcBef>
                <a:spcPts val="925"/>
              </a:spcBef>
              <a:buFont typeface="Wingdings"/>
              <a:buChar char=""/>
              <a:tabLst>
                <a:tab pos="698500" algn="l"/>
              </a:tabLst>
            </a:pPr>
            <a:r>
              <a:rPr sz="1800" spc="-5" dirty="0">
                <a:latin typeface="Arial MT"/>
                <a:cs typeface="Arial MT"/>
              </a:rPr>
              <a:t>Particular</a:t>
            </a:r>
            <a:r>
              <a:rPr sz="1800" spc="5" dirty="0">
                <a:latin typeface="Arial MT"/>
                <a:cs typeface="Arial MT"/>
              </a:rPr>
              <a:t> </a:t>
            </a:r>
            <a:r>
              <a:rPr sz="1800" spc="-5" dirty="0">
                <a:latin typeface="Arial MT"/>
                <a:cs typeface="Arial MT"/>
              </a:rPr>
              <a:t>view</a:t>
            </a:r>
            <a:r>
              <a:rPr sz="1800" spc="20" dirty="0">
                <a:latin typeface="Arial MT"/>
                <a:cs typeface="Arial MT"/>
              </a:rPr>
              <a:t> </a:t>
            </a:r>
            <a:r>
              <a:rPr sz="1800" dirty="0">
                <a:latin typeface="Arial MT"/>
                <a:cs typeface="Arial MT"/>
              </a:rPr>
              <a:t>of</a:t>
            </a:r>
            <a:r>
              <a:rPr sz="1800" spc="-5" dirty="0">
                <a:latin typeface="Arial MT"/>
                <a:cs typeface="Arial MT"/>
              </a:rPr>
              <a:t> a</a:t>
            </a:r>
            <a:r>
              <a:rPr sz="1800" spc="5" dirty="0">
                <a:latin typeface="Arial MT"/>
                <a:cs typeface="Arial MT"/>
              </a:rPr>
              <a:t> </a:t>
            </a:r>
            <a:r>
              <a:rPr sz="1800" spc="-10" dirty="0">
                <a:latin typeface="Arial MT"/>
                <a:cs typeface="Arial MT"/>
              </a:rPr>
              <a:t>3D</a:t>
            </a:r>
            <a:r>
              <a:rPr sz="1800" spc="15" dirty="0">
                <a:latin typeface="Arial MT"/>
                <a:cs typeface="Arial MT"/>
              </a:rPr>
              <a:t> </a:t>
            </a:r>
            <a:r>
              <a:rPr sz="1800" spc="-5" dirty="0">
                <a:latin typeface="Arial MT"/>
                <a:cs typeface="Arial MT"/>
              </a:rPr>
              <a:t>model</a:t>
            </a:r>
            <a:r>
              <a:rPr sz="1800" spc="10" dirty="0">
                <a:latin typeface="Arial MT"/>
                <a:cs typeface="Arial MT"/>
              </a:rPr>
              <a:t> </a:t>
            </a:r>
            <a:r>
              <a:rPr sz="1800" spc="-5" dirty="0">
                <a:latin typeface="Arial MT"/>
                <a:cs typeface="Arial MT"/>
              </a:rPr>
              <a:t>that</a:t>
            </a:r>
            <a:r>
              <a:rPr sz="1800" spc="5" dirty="0">
                <a:latin typeface="Arial MT"/>
                <a:cs typeface="Arial MT"/>
              </a:rPr>
              <a:t> </a:t>
            </a:r>
            <a:r>
              <a:rPr sz="1800" spc="-5" dirty="0">
                <a:latin typeface="Arial MT"/>
                <a:cs typeface="Arial MT"/>
              </a:rPr>
              <a:t>has</a:t>
            </a:r>
            <a:r>
              <a:rPr sz="1800" spc="5" dirty="0">
                <a:latin typeface="Arial MT"/>
                <a:cs typeface="Arial MT"/>
              </a:rPr>
              <a:t> </a:t>
            </a:r>
            <a:r>
              <a:rPr sz="1800" spc="-5" dirty="0">
                <a:latin typeface="Arial MT"/>
                <a:cs typeface="Arial MT"/>
              </a:rPr>
              <a:t>been</a:t>
            </a:r>
            <a:r>
              <a:rPr sz="1800" spc="10" dirty="0">
                <a:latin typeface="Arial MT"/>
                <a:cs typeface="Arial MT"/>
              </a:rPr>
              <a:t> </a:t>
            </a:r>
            <a:r>
              <a:rPr sz="1800" spc="-5" dirty="0">
                <a:latin typeface="Arial MT"/>
                <a:cs typeface="Arial MT"/>
              </a:rPr>
              <a:t>converted</a:t>
            </a:r>
            <a:r>
              <a:rPr sz="1800" spc="10" dirty="0">
                <a:latin typeface="Arial MT"/>
                <a:cs typeface="Arial MT"/>
              </a:rPr>
              <a:t> </a:t>
            </a:r>
            <a:r>
              <a:rPr sz="1800" spc="-5" dirty="0">
                <a:latin typeface="Arial MT"/>
                <a:cs typeface="Arial MT"/>
              </a:rPr>
              <a:t>into</a:t>
            </a:r>
            <a:r>
              <a:rPr sz="1800" spc="5"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realistic</a:t>
            </a:r>
            <a:r>
              <a:rPr sz="1800" spc="15" dirty="0">
                <a:latin typeface="Arial MT"/>
                <a:cs typeface="Arial MT"/>
              </a:rPr>
              <a:t> </a:t>
            </a:r>
            <a:r>
              <a:rPr sz="1800" spc="-5" dirty="0">
                <a:latin typeface="Arial MT"/>
                <a:cs typeface="Arial MT"/>
              </a:rPr>
              <a:t>image.</a:t>
            </a:r>
            <a:endParaRPr sz="1800">
              <a:latin typeface="Arial MT"/>
              <a:cs typeface="Arial MT"/>
            </a:endParaRPr>
          </a:p>
          <a:p>
            <a:pPr marL="698500" indent="-228600">
              <a:lnSpc>
                <a:spcPct val="100000"/>
              </a:lnSpc>
              <a:spcBef>
                <a:spcPts val="935"/>
              </a:spcBef>
              <a:buFont typeface="Wingdings"/>
              <a:buChar char=""/>
              <a:tabLst>
                <a:tab pos="698500" algn="l"/>
              </a:tabLst>
            </a:pPr>
            <a:r>
              <a:rPr sz="1800" spc="-5" dirty="0">
                <a:latin typeface="Arial MT"/>
                <a:cs typeface="Arial MT"/>
              </a:rPr>
              <a:t>Mostly</a:t>
            </a:r>
            <a:r>
              <a:rPr sz="1800" spc="509" dirty="0">
                <a:latin typeface="Arial MT"/>
                <a:cs typeface="Arial MT"/>
              </a:rPr>
              <a:t> </a:t>
            </a:r>
            <a:r>
              <a:rPr sz="1800" spc="-5" dirty="0">
                <a:latin typeface="Arial MT"/>
                <a:cs typeface="Arial MT"/>
              </a:rPr>
              <a:t>used</a:t>
            </a:r>
            <a:r>
              <a:rPr sz="1800" spc="10" dirty="0">
                <a:latin typeface="Arial MT"/>
                <a:cs typeface="Arial MT"/>
              </a:rPr>
              <a:t> </a:t>
            </a:r>
            <a:r>
              <a:rPr sz="1800" dirty="0">
                <a:latin typeface="Arial MT"/>
                <a:cs typeface="Arial MT"/>
              </a:rPr>
              <a:t>in</a:t>
            </a:r>
            <a:r>
              <a:rPr sz="1800" spc="5" dirty="0">
                <a:latin typeface="Arial MT"/>
                <a:cs typeface="Arial MT"/>
              </a:rPr>
              <a:t> </a:t>
            </a:r>
            <a:r>
              <a:rPr sz="1800" spc="-5" dirty="0">
                <a:latin typeface="Arial MT"/>
                <a:cs typeface="Arial MT"/>
              </a:rPr>
              <a:t>architectural</a:t>
            </a:r>
            <a:r>
              <a:rPr sz="1800" spc="15" dirty="0">
                <a:latin typeface="Arial MT"/>
                <a:cs typeface="Arial MT"/>
              </a:rPr>
              <a:t> </a:t>
            </a:r>
            <a:r>
              <a:rPr sz="1800" spc="-5" dirty="0">
                <a:latin typeface="Arial MT"/>
                <a:cs typeface="Arial MT"/>
              </a:rPr>
              <a:t>designs,</a:t>
            </a:r>
            <a:r>
              <a:rPr sz="1800" spc="25" dirty="0">
                <a:latin typeface="Arial MT"/>
                <a:cs typeface="Arial MT"/>
              </a:rPr>
              <a:t> </a:t>
            </a:r>
            <a:r>
              <a:rPr sz="1800" spc="-5" dirty="0">
                <a:latin typeface="Arial MT"/>
                <a:cs typeface="Arial MT"/>
              </a:rPr>
              <a:t>video</a:t>
            </a:r>
            <a:r>
              <a:rPr sz="1800" spc="10" dirty="0">
                <a:latin typeface="Arial MT"/>
                <a:cs typeface="Arial MT"/>
              </a:rPr>
              <a:t> </a:t>
            </a:r>
            <a:r>
              <a:rPr sz="1800" spc="-5" dirty="0">
                <a:latin typeface="Arial MT"/>
                <a:cs typeface="Arial MT"/>
              </a:rPr>
              <a:t>games,</a:t>
            </a:r>
            <a:r>
              <a:rPr sz="1800" spc="5" dirty="0">
                <a:latin typeface="Arial MT"/>
                <a:cs typeface="Arial MT"/>
              </a:rPr>
              <a:t> </a:t>
            </a:r>
            <a:r>
              <a:rPr sz="1800" spc="-5" dirty="0">
                <a:latin typeface="Arial MT"/>
                <a:cs typeface="Arial MT"/>
              </a:rPr>
              <a:t>and</a:t>
            </a:r>
            <a:r>
              <a:rPr sz="1800" spc="15" dirty="0">
                <a:latin typeface="Arial MT"/>
                <a:cs typeface="Arial MT"/>
              </a:rPr>
              <a:t> </a:t>
            </a:r>
            <a:r>
              <a:rPr sz="1800" spc="-5" dirty="0">
                <a:latin typeface="Arial MT"/>
                <a:cs typeface="Arial MT"/>
              </a:rPr>
              <a:t>animated</a:t>
            </a:r>
            <a:r>
              <a:rPr sz="1800" spc="5" dirty="0">
                <a:latin typeface="Arial MT"/>
                <a:cs typeface="Arial MT"/>
              </a:rPr>
              <a:t> </a:t>
            </a:r>
            <a:r>
              <a:rPr sz="1800" spc="-5" dirty="0">
                <a:latin typeface="Arial MT"/>
                <a:cs typeface="Arial MT"/>
              </a:rPr>
              <a:t>movies,</a:t>
            </a:r>
            <a:r>
              <a:rPr sz="1800" spc="20" dirty="0">
                <a:latin typeface="Arial MT"/>
                <a:cs typeface="Arial MT"/>
              </a:rPr>
              <a:t> </a:t>
            </a:r>
            <a:r>
              <a:rPr sz="1800" spc="-5" dirty="0">
                <a:latin typeface="Arial MT"/>
                <a:cs typeface="Arial MT"/>
              </a:rPr>
              <a:t>simulators,</a:t>
            </a:r>
            <a:r>
              <a:rPr sz="1800" spc="-15" dirty="0">
                <a:latin typeface="Arial MT"/>
                <a:cs typeface="Arial MT"/>
              </a:rPr>
              <a:t> </a:t>
            </a:r>
            <a:r>
              <a:rPr sz="1800" spc="5" dirty="0">
                <a:latin typeface="Arial MT"/>
                <a:cs typeface="Arial MT"/>
              </a:rPr>
              <a:t>TV</a:t>
            </a:r>
            <a:r>
              <a:rPr sz="1800" spc="-20" dirty="0">
                <a:latin typeface="Arial MT"/>
                <a:cs typeface="Arial MT"/>
              </a:rPr>
              <a:t> </a:t>
            </a:r>
            <a:r>
              <a:rPr sz="1800" spc="-5" dirty="0">
                <a:latin typeface="Arial MT"/>
                <a:cs typeface="Arial MT"/>
              </a:rPr>
              <a:t>special</a:t>
            </a:r>
            <a:r>
              <a:rPr sz="1800" spc="15" dirty="0">
                <a:latin typeface="Arial MT"/>
                <a:cs typeface="Arial MT"/>
              </a:rPr>
              <a:t> </a:t>
            </a:r>
            <a:r>
              <a:rPr sz="1800" spc="-10" dirty="0">
                <a:latin typeface="Arial MT"/>
                <a:cs typeface="Arial MT"/>
              </a:rPr>
              <a:t>effects</a:t>
            </a:r>
            <a:r>
              <a:rPr sz="1800" spc="10" dirty="0">
                <a:latin typeface="Arial MT"/>
                <a:cs typeface="Arial MT"/>
              </a:rPr>
              <a:t> </a:t>
            </a:r>
            <a:r>
              <a:rPr sz="1800" spc="-10" dirty="0">
                <a:latin typeface="Arial MT"/>
                <a:cs typeface="Arial MT"/>
              </a:rPr>
              <a:t>and</a:t>
            </a:r>
            <a:endParaRPr sz="1800">
              <a:latin typeface="Arial MT"/>
              <a:cs typeface="Arial MT"/>
            </a:endParaRPr>
          </a:p>
          <a:p>
            <a:pPr marL="698500">
              <a:lnSpc>
                <a:spcPct val="100000"/>
              </a:lnSpc>
              <a:spcBef>
                <a:spcPts val="434"/>
              </a:spcBef>
            </a:pPr>
            <a:r>
              <a:rPr sz="1800" spc="-5" dirty="0">
                <a:latin typeface="Arial MT"/>
                <a:cs typeface="Arial MT"/>
              </a:rPr>
              <a:t>design</a:t>
            </a:r>
            <a:r>
              <a:rPr sz="1800" spc="-25" dirty="0">
                <a:latin typeface="Arial MT"/>
                <a:cs typeface="Arial MT"/>
              </a:rPr>
              <a:t> </a:t>
            </a:r>
            <a:r>
              <a:rPr sz="1800" spc="-5" dirty="0">
                <a:latin typeface="Arial MT"/>
                <a:cs typeface="Arial MT"/>
              </a:rPr>
              <a:t>visualization.</a:t>
            </a:r>
            <a:endParaRPr sz="1800">
              <a:latin typeface="Arial MT"/>
              <a:cs typeface="Arial MT"/>
            </a:endParaRPr>
          </a:p>
        </p:txBody>
      </p:sp>
      <p:pic>
        <p:nvPicPr>
          <p:cNvPr id="12" name="object 12"/>
          <p:cNvPicPr/>
          <p:nvPr/>
        </p:nvPicPr>
        <p:blipFill>
          <a:blip r:embed="rId3" cstate="print"/>
          <a:stretch>
            <a:fillRect/>
          </a:stretch>
        </p:blipFill>
        <p:spPr>
          <a:xfrm>
            <a:off x="2164079" y="2729482"/>
            <a:ext cx="8991600" cy="40736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9877045" cy="969263"/>
            </a:xfrm>
            <a:prstGeom prst="rect">
              <a:avLst/>
            </a:prstGeom>
          </p:spPr>
        </p:pic>
      </p:grpSp>
      <p:sp>
        <p:nvSpPr>
          <p:cNvPr id="6" name="object 6"/>
          <p:cNvSpPr txBox="1"/>
          <p:nvPr/>
        </p:nvSpPr>
        <p:spPr>
          <a:xfrm>
            <a:off x="78739" y="114427"/>
            <a:ext cx="9484995" cy="543560"/>
          </a:xfrm>
          <a:prstGeom prst="rect">
            <a:avLst/>
          </a:prstGeom>
        </p:spPr>
        <p:txBody>
          <a:bodyPr vert="horz" wrap="square" lIns="0" tIns="12065" rIns="0" bIns="0" rtlCol="0">
            <a:spAutoFit/>
          </a:bodyPr>
          <a:lstStyle/>
          <a:p>
            <a:pPr marL="12700">
              <a:lnSpc>
                <a:spcPct val="100000"/>
              </a:lnSpc>
              <a:spcBef>
                <a:spcPts val="95"/>
              </a:spcBef>
            </a:pPr>
            <a:r>
              <a:rPr sz="3400" b="1" spc="245" dirty="0">
                <a:solidFill>
                  <a:srgbClr val="FFFFFF"/>
                </a:solidFill>
                <a:latin typeface="Cambria"/>
                <a:cs typeface="Cambria"/>
              </a:rPr>
              <a:t>VR</a:t>
            </a:r>
            <a:r>
              <a:rPr sz="3400" b="1" spc="210" dirty="0">
                <a:solidFill>
                  <a:srgbClr val="FFFFFF"/>
                </a:solidFill>
                <a:latin typeface="Cambria"/>
                <a:cs typeface="Cambria"/>
              </a:rPr>
              <a:t> </a:t>
            </a:r>
            <a:r>
              <a:rPr sz="3400" b="1" spc="345" dirty="0">
                <a:solidFill>
                  <a:srgbClr val="FFFFFF"/>
                </a:solidFill>
                <a:latin typeface="Cambria"/>
                <a:cs typeface="Cambria"/>
              </a:rPr>
              <a:t>COMPONENT</a:t>
            </a:r>
            <a:r>
              <a:rPr sz="3400" b="1" spc="170" dirty="0">
                <a:solidFill>
                  <a:srgbClr val="FFFFFF"/>
                </a:solidFill>
                <a:latin typeface="Cambria"/>
                <a:cs typeface="Cambria"/>
              </a:rPr>
              <a:t> </a:t>
            </a:r>
            <a:r>
              <a:rPr sz="3400" b="1" spc="340" dirty="0">
                <a:solidFill>
                  <a:srgbClr val="FFFFFF"/>
                </a:solidFill>
                <a:latin typeface="Cambria"/>
                <a:cs typeface="Cambria"/>
              </a:rPr>
              <a:t>SYSTEM</a:t>
            </a:r>
            <a:r>
              <a:rPr sz="3400" b="1" dirty="0">
                <a:solidFill>
                  <a:srgbClr val="FFFFFF"/>
                </a:solidFill>
                <a:latin typeface="Cambria"/>
                <a:cs typeface="Cambria"/>
              </a:rPr>
              <a:t> </a:t>
            </a:r>
            <a:r>
              <a:rPr sz="3400" b="1" spc="320" dirty="0">
                <a:solidFill>
                  <a:srgbClr val="FFFFFF"/>
                </a:solidFill>
                <a:latin typeface="Cambria"/>
                <a:cs typeface="Cambria"/>
              </a:rPr>
              <a:t>ARCHITECTURE</a:t>
            </a:r>
            <a:endParaRPr sz="3400">
              <a:latin typeface="Cambria"/>
              <a:cs typeface="Cambria"/>
            </a:endParaRPr>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18</a:t>
            </a:r>
            <a:endParaRPr sz="1000">
              <a:latin typeface="Cambria"/>
              <a:cs typeface="Cambria"/>
            </a:endParaRPr>
          </a:p>
        </p:txBody>
      </p:sp>
      <p:grpSp>
        <p:nvGrpSpPr>
          <p:cNvPr id="8" name="object 8"/>
          <p:cNvGrpSpPr/>
          <p:nvPr/>
        </p:nvGrpSpPr>
        <p:grpSpPr>
          <a:xfrm>
            <a:off x="-9398" y="827276"/>
            <a:ext cx="12212320" cy="5986780"/>
            <a:chOff x="-9398" y="827276"/>
            <a:chExt cx="12212320" cy="5986780"/>
          </a:xfrm>
        </p:grpSpPr>
        <p:sp>
          <p:nvSpPr>
            <p:cNvPr id="9" name="object 9"/>
            <p:cNvSpPr/>
            <p:nvPr/>
          </p:nvSpPr>
          <p:spPr>
            <a:xfrm>
              <a:off x="762" y="837436"/>
              <a:ext cx="12192000" cy="5966460"/>
            </a:xfrm>
            <a:custGeom>
              <a:avLst/>
              <a:gdLst/>
              <a:ahLst/>
              <a:cxnLst/>
              <a:rect l="l" t="t" r="r" b="b"/>
              <a:pathLst>
                <a:path w="12192000" h="5966459">
                  <a:moveTo>
                    <a:pt x="12192000" y="0"/>
                  </a:moveTo>
                  <a:lnTo>
                    <a:pt x="0" y="0"/>
                  </a:lnTo>
                  <a:lnTo>
                    <a:pt x="0" y="5966460"/>
                  </a:lnTo>
                  <a:lnTo>
                    <a:pt x="12192000" y="5966460"/>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2" y="837436"/>
              <a:ext cx="12192000" cy="5966460"/>
            </a:xfrm>
            <a:custGeom>
              <a:avLst/>
              <a:gdLst/>
              <a:ahLst/>
              <a:cxnLst/>
              <a:rect l="l" t="t" r="r" b="b"/>
              <a:pathLst>
                <a:path w="12192000" h="5966459">
                  <a:moveTo>
                    <a:pt x="0" y="5966460"/>
                  </a:moveTo>
                  <a:lnTo>
                    <a:pt x="12192000" y="5966460"/>
                  </a:lnTo>
                  <a:lnTo>
                    <a:pt x="12192000" y="0"/>
                  </a:lnTo>
                  <a:lnTo>
                    <a:pt x="0" y="0"/>
                  </a:lnTo>
                  <a:lnTo>
                    <a:pt x="0" y="5966460"/>
                  </a:lnTo>
                  <a:close/>
                </a:path>
              </a:pathLst>
            </a:custGeom>
            <a:ln w="19812">
              <a:solidFill>
                <a:srgbClr val="9EC544"/>
              </a:solidFill>
            </a:ln>
          </p:spPr>
          <p:txBody>
            <a:bodyPr wrap="square" lIns="0" tIns="0" rIns="0" bIns="0" rtlCol="0"/>
            <a:lstStyle/>
            <a:p>
              <a:endParaRPr/>
            </a:p>
          </p:txBody>
        </p:sp>
      </p:grpSp>
      <p:sp>
        <p:nvSpPr>
          <p:cNvPr id="11" name="object 11"/>
          <p:cNvSpPr txBox="1"/>
          <p:nvPr/>
        </p:nvSpPr>
        <p:spPr>
          <a:xfrm>
            <a:off x="78739" y="889253"/>
            <a:ext cx="11493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a:t>
            </a:r>
            <a:endParaRPr sz="2000">
              <a:latin typeface="Arial MT"/>
              <a:cs typeface="Arial MT"/>
            </a:endParaRPr>
          </a:p>
        </p:txBody>
      </p:sp>
      <p:pic>
        <p:nvPicPr>
          <p:cNvPr id="12" name="object 12"/>
          <p:cNvPicPr/>
          <p:nvPr/>
        </p:nvPicPr>
        <p:blipFill>
          <a:blip r:embed="rId3" cstate="print"/>
          <a:stretch>
            <a:fillRect/>
          </a:stretch>
        </p:blipFill>
        <p:spPr>
          <a:xfrm>
            <a:off x="1371600" y="1121663"/>
            <a:ext cx="9188196" cy="53949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7545325" cy="969263"/>
            </a:xfrm>
            <a:prstGeom prst="rect">
              <a:avLst/>
            </a:prstGeom>
          </p:spPr>
        </p:pic>
      </p:grpSp>
      <p:sp>
        <p:nvSpPr>
          <p:cNvPr id="6" name="object 6"/>
          <p:cNvSpPr txBox="1">
            <a:spLocks noGrp="1"/>
          </p:cNvSpPr>
          <p:nvPr>
            <p:ph type="title"/>
          </p:nvPr>
        </p:nvSpPr>
        <p:spPr>
          <a:xfrm>
            <a:off x="78739" y="114427"/>
            <a:ext cx="7037070" cy="543560"/>
          </a:xfrm>
          <a:prstGeom prst="rect">
            <a:avLst/>
          </a:prstGeom>
        </p:spPr>
        <p:txBody>
          <a:bodyPr vert="horz" wrap="square" lIns="0" tIns="12065" rIns="0" bIns="0" rtlCol="0">
            <a:spAutoFit/>
          </a:bodyPr>
          <a:lstStyle/>
          <a:p>
            <a:pPr marL="12700">
              <a:lnSpc>
                <a:spcPct val="100000"/>
              </a:lnSpc>
              <a:spcBef>
                <a:spcPts val="95"/>
              </a:spcBef>
            </a:pPr>
            <a:r>
              <a:rPr sz="3400" spc="265" dirty="0"/>
              <a:t>FACTORS</a:t>
            </a:r>
            <a:r>
              <a:rPr sz="3400" spc="175" dirty="0"/>
              <a:t> </a:t>
            </a:r>
            <a:r>
              <a:rPr sz="3400" spc="325" dirty="0"/>
              <a:t>IN</a:t>
            </a:r>
            <a:r>
              <a:rPr sz="3400" spc="185" dirty="0"/>
              <a:t> </a:t>
            </a:r>
            <a:r>
              <a:rPr sz="3400" spc="270" dirty="0"/>
              <a:t>VIRTUAL</a:t>
            </a:r>
            <a:r>
              <a:rPr sz="3400" spc="140" dirty="0"/>
              <a:t> </a:t>
            </a:r>
            <a:r>
              <a:rPr sz="3400" spc="280" dirty="0"/>
              <a:t>REALITY</a:t>
            </a:r>
            <a:endParaRPr sz="3400"/>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19</a:t>
            </a:r>
            <a:endParaRPr sz="1000">
              <a:latin typeface="Cambria"/>
              <a:cs typeface="Cambria"/>
            </a:endParaRPr>
          </a:p>
        </p:txBody>
      </p:sp>
      <p:grpSp>
        <p:nvGrpSpPr>
          <p:cNvPr id="8" name="object 8"/>
          <p:cNvGrpSpPr/>
          <p:nvPr/>
        </p:nvGrpSpPr>
        <p:grpSpPr>
          <a:xfrm>
            <a:off x="-9144" y="827530"/>
            <a:ext cx="12212320" cy="5986780"/>
            <a:chOff x="-9144" y="827530"/>
            <a:chExt cx="12212320" cy="5986780"/>
          </a:xfrm>
        </p:grpSpPr>
        <p:sp>
          <p:nvSpPr>
            <p:cNvPr id="9" name="object 9"/>
            <p:cNvSpPr/>
            <p:nvPr/>
          </p:nvSpPr>
          <p:spPr>
            <a:xfrm>
              <a:off x="761" y="837436"/>
              <a:ext cx="12192000" cy="5966460"/>
            </a:xfrm>
            <a:custGeom>
              <a:avLst/>
              <a:gdLst/>
              <a:ahLst/>
              <a:cxnLst/>
              <a:rect l="l" t="t" r="r" b="b"/>
              <a:pathLst>
                <a:path w="12192000" h="5966459">
                  <a:moveTo>
                    <a:pt x="12192000" y="0"/>
                  </a:moveTo>
                  <a:lnTo>
                    <a:pt x="0" y="0"/>
                  </a:lnTo>
                  <a:lnTo>
                    <a:pt x="0" y="5966460"/>
                  </a:lnTo>
                  <a:lnTo>
                    <a:pt x="12192000" y="5966460"/>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1" y="837436"/>
              <a:ext cx="12192000" cy="5966460"/>
            </a:xfrm>
            <a:custGeom>
              <a:avLst/>
              <a:gdLst/>
              <a:ahLst/>
              <a:cxnLst/>
              <a:rect l="l" t="t" r="r" b="b"/>
              <a:pathLst>
                <a:path w="12192000" h="5966459">
                  <a:moveTo>
                    <a:pt x="0" y="5966460"/>
                  </a:moveTo>
                  <a:lnTo>
                    <a:pt x="12192000" y="5966460"/>
                  </a:lnTo>
                  <a:lnTo>
                    <a:pt x="12192000" y="0"/>
                  </a:lnTo>
                  <a:lnTo>
                    <a:pt x="0" y="0"/>
                  </a:lnTo>
                  <a:lnTo>
                    <a:pt x="0" y="5966460"/>
                  </a:lnTo>
                  <a:close/>
                </a:path>
              </a:pathLst>
            </a:custGeom>
            <a:ln w="19812">
              <a:solidFill>
                <a:srgbClr val="9EC544"/>
              </a:solidFill>
            </a:ln>
          </p:spPr>
          <p:txBody>
            <a:bodyPr wrap="square" lIns="0" tIns="0" rIns="0" bIns="0" rtlCol="0"/>
            <a:lstStyle/>
            <a:p>
              <a:endParaRPr/>
            </a:p>
          </p:txBody>
        </p:sp>
      </p:grpSp>
      <p:sp>
        <p:nvSpPr>
          <p:cNvPr id="11" name="object 11"/>
          <p:cNvSpPr txBox="1"/>
          <p:nvPr/>
        </p:nvSpPr>
        <p:spPr>
          <a:xfrm>
            <a:off x="78739" y="898398"/>
            <a:ext cx="10386695" cy="3425190"/>
          </a:xfrm>
          <a:prstGeom prst="rect">
            <a:avLst/>
          </a:prstGeom>
        </p:spPr>
        <p:txBody>
          <a:bodyPr vert="horz" wrap="square" lIns="0" tIns="12065" rIns="0" bIns="0" rtlCol="0">
            <a:spAutoFit/>
          </a:bodyPr>
          <a:lstStyle/>
          <a:p>
            <a:pPr marL="12700">
              <a:lnSpc>
                <a:spcPct val="100000"/>
              </a:lnSpc>
              <a:spcBef>
                <a:spcPts val="95"/>
              </a:spcBef>
            </a:pPr>
            <a:r>
              <a:rPr sz="2800" b="1" spc="40" dirty="0">
                <a:latin typeface="Cambria"/>
                <a:cs typeface="Cambria"/>
              </a:rPr>
              <a:t>Field</a:t>
            </a:r>
            <a:r>
              <a:rPr sz="2800" b="1" spc="135" dirty="0">
                <a:latin typeface="Cambria"/>
                <a:cs typeface="Cambria"/>
              </a:rPr>
              <a:t> </a:t>
            </a:r>
            <a:r>
              <a:rPr sz="2800" b="1" spc="-85" dirty="0">
                <a:latin typeface="Cambria"/>
                <a:cs typeface="Cambria"/>
              </a:rPr>
              <a:t>of</a:t>
            </a:r>
            <a:r>
              <a:rPr sz="2800" b="1" spc="120" dirty="0">
                <a:latin typeface="Cambria"/>
                <a:cs typeface="Cambria"/>
              </a:rPr>
              <a:t> </a:t>
            </a:r>
            <a:r>
              <a:rPr sz="2800" b="1" spc="40" dirty="0">
                <a:latin typeface="Cambria"/>
                <a:cs typeface="Cambria"/>
              </a:rPr>
              <a:t>View(FOV)</a:t>
            </a:r>
            <a:endParaRPr sz="2800">
              <a:latin typeface="Cambria"/>
              <a:cs typeface="Cambria"/>
            </a:endParaRPr>
          </a:p>
          <a:p>
            <a:pPr marL="241300" indent="-228600">
              <a:lnSpc>
                <a:spcPct val="100000"/>
              </a:lnSpc>
              <a:spcBef>
                <a:spcPts val="1605"/>
              </a:spcBef>
              <a:buFont typeface="Wingdings"/>
              <a:buChar char=""/>
              <a:tabLst>
                <a:tab pos="241300" algn="l"/>
              </a:tabLst>
            </a:pPr>
            <a:r>
              <a:rPr sz="2000" dirty="0">
                <a:latin typeface="Arial MT"/>
                <a:cs typeface="Arial MT"/>
              </a:rPr>
              <a:t>It</a:t>
            </a:r>
            <a:r>
              <a:rPr sz="2000" spc="-30"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defined</a:t>
            </a:r>
            <a:r>
              <a:rPr sz="2000" spc="-10" dirty="0">
                <a:latin typeface="Arial MT"/>
                <a:cs typeface="Arial MT"/>
              </a:rPr>
              <a:t> </a:t>
            </a:r>
            <a:r>
              <a:rPr sz="2000" dirty="0">
                <a:latin typeface="Arial MT"/>
                <a:cs typeface="Arial MT"/>
              </a:rPr>
              <a:t>as</a:t>
            </a:r>
            <a:r>
              <a:rPr sz="2000" spc="-15" dirty="0">
                <a:latin typeface="Arial MT"/>
                <a:cs typeface="Arial MT"/>
              </a:rPr>
              <a:t> </a:t>
            </a:r>
            <a:r>
              <a:rPr sz="2000" dirty="0">
                <a:latin typeface="Arial MT"/>
                <a:cs typeface="Arial MT"/>
              </a:rPr>
              <a:t>the</a:t>
            </a:r>
            <a:r>
              <a:rPr sz="2000" spc="-15" dirty="0">
                <a:latin typeface="Arial MT"/>
                <a:cs typeface="Arial MT"/>
              </a:rPr>
              <a:t> </a:t>
            </a:r>
            <a:r>
              <a:rPr sz="2000" spc="-5" dirty="0">
                <a:latin typeface="Arial MT"/>
                <a:cs typeface="Arial MT"/>
              </a:rPr>
              <a:t>total</a:t>
            </a:r>
            <a:r>
              <a:rPr sz="2000" spc="-10" dirty="0">
                <a:latin typeface="Arial MT"/>
                <a:cs typeface="Arial MT"/>
              </a:rPr>
              <a:t> </a:t>
            </a:r>
            <a:r>
              <a:rPr sz="2000" dirty="0">
                <a:latin typeface="Arial MT"/>
                <a:cs typeface="Arial MT"/>
              </a:rPr>
              <a:t>angular</a:t>
            </a:r>
            <a:r>
              <a:rPr sz="2000" spc="-20" dirty="0">
                <a:latin typeface="Arial MT"/>
                <a:cs typeface="Arial MT"/>
              </a:rPr>
              <a:t> </a:t>
            </a:r>
            <a:r>
              <a:rPr sz="2000" dirty="0">
                <a:latin typeface="Arial MT"/>
                <a:cs typeface="Arial MT"/>
              </a:rPr>
              <a:t>size</a:t>
            </a:r>
            <a:r>
              <a:rPr sz="2000" spc="-1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the image</a:t>
            </a:r>
            <a:r>
              <a:rPr sz="2000" spc="-10" dirty="0">
                <a:latin typeface="Arial MT"/>
                <a:cs typeface="Arial MT"/>
              </a:rPr>
              <a:t> </a:t>
            </a:r>
            <a:r>
              <a:rPr sz="2000" spc="-5" dirty="0">
                <a:latin typeface="Arial MT"/>
                <a:cs typeface="Arial MT"/>
              </a:rPr>
              <a:t>visible</a:t>
            </a:r>
            <a:r>
              <a:rPr sz="2000" dirty="0">
                <a:latin typeface="Arial MT"/>
                <a:cs typeface="Arial MT"/>
              </a:rPr>
              <a:t> </a:t>
            </a:r>
            <a:r>
              <a:rPr sz="2000" spc="-5" dirty="0">
                <a:latin typeface="Arial MT"/>
                <a:cs typeface="Arial MT"/>
              </a:rPr>
              <a:t>to</a:t>
            </a:r>
            <a:r>
              <a:rPr sz="2000" spc="-10" dirty="0">
                <a:latin typeface="Arial MT"/>
                <a:cs typeface="Arial MT"/>
              </a:rPr>
              <a:t> </a:t>
            </a:r>
            <a:r>
              <a:rPr sz="2000" dirty="0">
                <a:latin typeface="Arial MT"/>
                <a:cs typeface="Arial MT"/>
              </a:rPr>
              <a:t>both</a:t>
            </a:r>
            <a:r>
              <a:rPr sz="2000" spc="-10" dirty="0">
                <a:latin typeface="Arial MT"/>
                <a:cs typeface="Arial MT"/>
              </a:rPr>
              <a:t> </a:t>
            </a:r>
            <a:r>
              <a:rPr sz="2000" dirty="0">
                <a:latin typeface="Arial MT"/>
                <a:cs typeface="Arial MT"/>
              </a:rPr>
              <a:t>the eyes.</a:t>
            </a:r>
            <a:endParaRPr sz="2000">
              <a:latin typeface="Arial MT"/>
              <a:cs typeface="Arial MT"/>
            </a:endParaRPr>
          </a:p>
          <a:p>
            <a:pPr marL="241300" indent="-228600">
              <a:lnSpc>
                <a:spcPct val="100000"/>
              </a:lnSpc>
              <a:spcBef>
                <a:spcPts val="1485"/>
              </a:spcBef>
              <a:buFont typeface="Wingdings"/>
              <a:buChar char=""/>
              <a:tabLst>
                <a:tab pos="241300" algn="l"/>
              </a:tabLst>
            </a:pPr>
            <a:r>
              <a:rPr sz="2000" dirty="0">
                <a:latin typeface="Arial MT"/>
                <a:cs typeface="Arial MT"/>
              </a:rPr>
              <a:t>FOV</a:t>
            </a:r>
            <a:r>
              <a:rPr sz="2000" spc="-10" dirty="0">
                <a:latin typeface="Arial MT"/>
                <a:cs typeface="Arial MT"/>
              </a:rPr>
              <a:t> </a:t>
            </a:r>
            <a:r>
              <a:rPr sz="2000" dirty="0">
                <a:latin typeface="Arial MT"/>
                <a:cs typeface="Arial MT"/>
              </a:rPr>
              <a:t>describes</a:t>
            </a:r>
            <a:r>
              <a:rPr sz="2000" spc="-4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angle</a:t>
            </a:r>
            <a:r>
              <a:rPr sz="2000" spc="-15" dirty="0">
                <a:latin typeface="Arial MT"/>
                <a:cs typeface="Arial MT"/>
              </a:rPr>
              <a:t> </a:t>
            </a:r>
            <a:r>
              <a:rPr sz="2000" dirty="0">
                <a:latin typeface="Arial MT"/>
                <a:cs typeface="Arial MT"/>
              </a:rPr>
              <a:t>through</a:t>
            </a:r>
            <a:r>
              <a:rPr sz="2000" spc="-25" dirty="0">
                <a:latin typeface="Arial MT"/>
                <a:cs typeface="Arial MT"/>
              </a:rPr>
              <a:t> </a:t>
            </a:r>
            <a:r>
              <a:rPr sz="2000" dirty="0">
                <a:latin typeface="Arial MT"/>
                <a:cs typeface="Arial MT"/>
              </a:rPr>
              <a:t>which</a:t>
            </a:r>
            <a:r>
              <a:rPr sz="2000" spc="-1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devices</a:t>
            </a:r>
            <a:r>
              <a:rPr sz="2000" spc="-25" dirty="0">
                <a:latin typeface="Arial MT"/>
                <a:cs typeface="Arial MT"/>
              </a:rPr>
              <a:t> </a:t>
            </a:r>
            <a:r>
              <a:rPr sz="2000" dirty="0">
                <a:latin typeface="Arial MT"/>
                <a:cs typeface="Arial MT"/>
              </a:rPr>
              <a:t>can</a:t>
            </a:r>
            <a:r>
              <a:rPr sz="2000" spc="-10" dirty="0">
                <a:latin typeface="Arial MT"/>
                <a:cs typeface="Arial MT"/>
              </a:rPr>
              <a:t> </a:t>
            </a:r>
            <a:r>
              <a:rPr sz="2000" dirty="0">
                <a:latin typeface="Arial MT"/>
                <a:cs typeface="Arial MT"/>
              </a:rPr>
              <a:t>pick</a:t>
            </a:r>
            <a:r>
              <a:rPr sz="2000" spc="-20" dirty="0">
                <a:latin typeface="Arial MT"/>
                <a:cs typeface="Arial MT"/>
              </a:rPr>
              <a:t> </a:t>
            </a:r>
            <a:r>
              <a:rPr sz="2000" dirty="0">
                <a:latin typeface="Arial MT"/>
                <a:cs typeface="Arial MT"/>
              </a:rPr>
              <a:t>up</a:t>
            </a:r>
            <a:r>
              <a:rPr sz="2000" spc="30" dirty="0">
                <a:latin typeface="Arial MT"/>
                <a:cs typeface="Arial MT"/>
              </a:rPr>
              <a:t> </a:t>
            </a:r>
            <a:r>
              <a:rPr sz="2000" dirty="0">
                <a:latin typeface="Arial MT"/>
                <a:cs typeface="Arial MT"/>
              </a:rPr>
              <a:t>electromagnetic</a:t>
            </a:r>
            <a:r>
              <a:rPr sz="2000" spc="-50" dirty="0">
                <a:latin typeface="Arial MT"/>
                <a:cs typeface="Arial MT"/>
              </a:rPr>
              <a:t> </a:t>
            </a:r>
            <a:r>
              <a:rPr sz="2000" dirty="0">
                <a:latin typeface="Arial MT"/>
                <a:cs typeface="Arial MT"/>
              </a:rPr>
              <a:t>radiation.</a:t>
            </a:r>
            <a:endParaRPr sz="2000">
              <a:latin typeface="Arial MT"/>
              <a:cs typeface="Arial MT"/>
            </a:endParaRPr>
          </a:p>
          <a:p>
            <a:pPr marL="241300" indent="-228600">
              <a:lnSpc>
                <a:spcPct val="100000"/>
              </a:lnSpc>
              <a:spcBef>
                <a:spcPts val="1480"/>
              </a:spcBef>
              <a:buFont typeface="Wingdings"/>
              <a:buChar char=""/>
              <a:tabLst>
                <a:tab pos="241300" algn="l"/>
              </a:tabLst>
            </a:pPr>
            <a:r>
              <a:rPr sz="2000" dirty="0">
                <a:latin typeface="Arial MT"/>
                <a:cs typeface="Arial MT"/>
              </a:rPr>
              <a:t>FOV</a:t>
            </a:r>
            <a:r>
              <a:rPr sz="2000" spc="-10" dirty="0">
                <a:latin typeface="Arial MT"/>
                <a:cs typeface="Arial MT"/>
              </a:rPr>
              <a:t> </a:t>
            </a:r>
            <a:r>
              <a:rPr sz="2000" dirty="0">
                <a:latin typeface="Arial MT"/>
                <a:cs typeface="Arial MT"/>
              </a:rPr>
              <a:t>allows</a:t>
            </a:r>
            <a:r>
              <a:rPr sz="2000" spc="-15"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coverage</a:t>
            </a:r>
            <a:r>
              <a:rPr sz="2000" spc="-3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an</a:t>
            </a:r>
            <a:r>
              <a:rPr sz="2000" spc="-10" dirty="0">
                <a:latin typeface="Arial MT"/>
                <a:cs typeface="Arial MT"/>
              </a:rPr>
              <a:t> </a:t>
            </a:r>
            <a:r>
              <a:rPr sz="2000" dirty="0">
                <a:latin typeface="Arial MT"/>
                <a:cs typeface="Arial MT"/>
              </a:rPr>
              <a:t>area</a:t>
            </a:r>
            <a:r>
              <a:rPr sz="2000" spc="-15" dirty="0">
                <a:latin typeface="Arial MT"/>
                <a:cs typeface="Arial MT"/>
              </a:rPr>
              <a:t> </a:t>
            </a:r>
            <a:r>
              <a:rPr sz="2000" dirty="0">
                <a:latin typeface="Arial MT"/>
                <a:cs typeface="Arial MT"/>
              </a:rPr>
              <a:t>rather</a:t>
            </a:r>
            <a:r>
              <a:rPr sz="2000" spc="-40" dirty="0">
                <a:latin typeface="Arial MT"/>
                <a:cs typeface="Arial MT"/>
              </a:rPr>
              <a:t> </a:t>
            </a:r>
            <a:r>
              <a:rPr sz="2000" dirty="0">
                <a:latin typeface="Arial MT"/>
                <a:cs typeface="Arial MT"/>
              </a:rPr>
              <a:t>than</a:t>
            </a:r>
            <a:r>
              <a:rPr sz="2000" spc="-15"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single</a:t>
            </a:r>
            <a:r>
              <a:rPr sz="2000" spc="-10" dirty="0">
                <a:latin typeface="Arial MT"/>
                <a:cs typeface="Arial MT"/>
              </a:rPr>
              <a:t> </a:t>
            </a:r>
            <a:r>
              <a:rPr sz="2000" dirty="0">
                <a:latin typeface="Arial MT"/>
                <a:cs typeface="Arial MT"/>
              </a:rPr>
              <a:t>focused</a:t>
            </a:r>
            <a:r>
              <a:rPr sz="2000" spc="-25" dirty="0">
                <a:latin typeface="Arial MT"/>
                <a:cs typeface="Arial MT"/>
              </a:rPr>
              <a:t> </a:t>
            </a:r>
            <a:r>
              <a:rPr sz="2000" dirty="0">
                <a:latin typeface="Arial MT"/>
                <a:cs typeface="Arial MT"/>
              </a:rPr>
              <a:t>point.</a:t>
            </a:r>
            <a:endParaRPr sz="2000">
              <a:latin typeface="Arial MT"/>
              <a:cs typeface="Arial MT"/>
            </a:endParaRPr>
          </a:p>
          <a:p>
            <a:pPr marL="241300" indent="-228600">
              <a:lnSpc>
                <a:spcPct val="100000"/>
              </a:lnSpc>
              <a:spcBef>
                <a:spcPts val="1475"/>
              </a:spcBef>
              <a:buFont typeface="Wingdings"/>
              <a:buChar char=""/>
              <a:tabLst>
                <a:tab pos="241300" algn="l"/>
              </a:tabLst>
            </a:pPr>
            <a:r>
              <a:rPr sz="2000" dirty="0">
                <a:latin typeface="Arial MT"/>
                <a:cs typeface="Arial MT"/>
              </a:rPr>
              <a:t>A</a:t>
            </a:r>
            <a:r>
              <a:rPr sz="2000" spc="-120" dirty="0">
                <a:latin typeface="Arial MT"/>
                <a:cs typeface="Arial MT"/>
              </a:rPr>
              <a:t> </a:t>
            </a:r>
            <a:r>
              <a:rPr sz="2000" dirty="0">
                <a:latin typeface="Arial MT"/>
                <a:cs typeface="Arial MT"/>
              </a:rPr>
              <a:t>large</a:t>
            </a:r>
            <a:r>
              <a:rPr sz="2000" spc="-10" dirty="0">
                <a:latin typeface="Arial MT"/>
                <a:cs typeface="Arial MT"/>
              </a:rPr>
              <a:t> </a:t>
            </a:r>
            <a:r>
              <a:rPr sz="2000" dirty="0">
                <a:latin typeface="Arial MT"/>
                <a:cs typeface="Arial MT"/>
              </a:rPr>
              <a:t>FOV</a:t>
            </a:r>
            <a:r>
              <a:rPr sz="2000" spc="-25" dirty="0">
                <a:latin typeface="Arial MT"/>
                <a:cs typeface="Arial MT"/>
              </a:rPr>
              <a:t> </a:t>
            </a:r>
            <a:r>
              <a:rPr sz="2000" dirty="0">
                <a:latin typeface="Arial MT"/>
                <a:cs typeface="Arial MT"/>
              </a:rPr>
              <a:t>is essential</a:t>
            </a:r>
            <a:r>
              <a:rPr sz="2000" spc="-40"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getting</a:t>
            </a:r>
            <a:r>
              <a:rPr sz="2000" spc="-25" dirty="0">
                <a:latin typeface="Arial MT"/>
                <a:cs typeface="Arial MT"/>
              </a:rPr>
              <a:t> </a:t>
            </a:r>
            <a:r>
              <a:rPr sz="2000" dirty="0">
                <a:latin typeface="Arial MT"/>
                <a:cs typeface="Arial MT"/>
              </a:rPr>
              <a:t>an</a:t>
            </a:r>
            <a:r>
              <a:rPr sz="2000" spc="-5" dirty="0">
                <a:latin typeface="Arial MT"/>
                <a:cs typeface="Arial MT"/>
              </a:rPr>
              <a:t> </a:t>
            </a:r>
            <a:r>
              <a:rPr sz="2000" dirty="0">
                <a:latin typeface="Arial MT"/>
                <a:cs typeface="Arial MT"/>
              </a:rPr>
              <a:t>immersive</a:t>
            </a:r>
            <a:r>
              <a:rPr sz="2000" u="heavy" spc="-20" dirty="0">
                <a:uFill>
                  <a:solidFill>
                    <a:srgbClr val="000000"/>
                  </a:solidFill>
                </a:uFill>
                <a:latin typeface="Arial MT"/>
                <a:cs typeface="Arial MT"/>
              </a:rPr>
              <a:t> </a:t>
            </a:r>
            <a:r>
              <a:rPr sz="2000" dirty="0">
                <a:latin typeface="Arial MT"/>
                <a:cs typeface="Arial MT"/>
              </a:rPr>
              <a:t>life-like</a:t>
            </a:r>
            <a:r>
              <a:rPr sz="2000" spc="-15" dirty="0">
                <a:latin typeface="Arial MT"/>
                <a:cs typeface="Arial MT"/>
              </a:rPr>
              <a:t> </a:t>
            </a:r>
            <a:r>
              <a:rPr sz="2000" dirty="0">
                <a:latin typeface="Arial MT"/>
                <a:cs typeface="Arial MT"/>
              </a:rPr>
              <a:t>experience.</a:t>
            </a:r>
            <a:endParaRPr sz="2000">
              <a:latin typeface="Arial MT"/>
              <a:cs typeface="Arial MT"/>
            </a:endParaRPr>
          </a:p>
          <a:p>
            <a:pPr marL="241300" indent="-228600">
              <a:lnSpc>
                <a:spcPct val="100000"/>
              </a:lnSpc>
              <a:spcBef>
                <a:spcPts val="1490"/>
              </a:spcBef>
              <a:buFont typeface="Wingdings"/>
              <a:buChar char=""/>
              <a:tabLst>
                <a:tab pos="241300" algn="l"/>
              </a:tabLst>
            </a:pPr>
            <a:r>
              <a:rPr sz="2000" dirty="0">
                <a:latin typeface="Arial MT"/>
                <a:cs typeface="Arial MT"/>
              </a:rPr>
              <a:t>Wider</a:t>
            </a:r>
            <a:r>
              <a:rPr sz="2000" spc="-35" dirty="0">
                <a:latin typeface="Arial MT"/>
                <a:cs typeface="Arial MT"/>
              </a:rPr>
              <a:t> </a:t>
            </a:r>
            <a:r>
              <a:rPr sz="2000" dirty="0">
                <a:latin typeface="Arial MT"/>
                <a:cs typeface="Arial MT"/>
              </a:rPr>
              <a:t>FOV</a:t>
            </a:r>
            <a:r>
              <a:rPr sz="2000" spc="-5" dirty="0">
                <a:latin typeface="Arial MT"/>
                <a:cs typeface="Arial MT"/>
              </a:rPr>
              <a:t> </a:t>
            </a:r>
            <a:r>
              <a:rPr sz="2000" dirty="0">
                <a:latin typeface="Arial MT"/>
                <a:cs typeface="Arial MT"/>
              </a:rPr>
              <a:t>also</a:t>
            </a:r>
            <a:r>
              <a:rPr sz="2000" spc="-20" dirty="0">
                <a:latin typeface="Arial MT"/>
                <a:cs typeface="Arial MT"/>
              </a:rPr>
              <a:t> </a:t>
            </a:r>
            <a:r>
              <a:rPr sz="2000" dirty="0">
                <a:latin typeface="Arial MT"/>
                <a:cs typeface="Arial MT"/>
              </a:rPr>
              <a:t>provides</a:t>
            </a:r>
            <a:r>
              <a:rPr sz="2000" spc="-35" dirty="0">
                <a:latin typeface="Arial MT"/>
                <a:cs typeface="Arial MT"/>
              </a:rPr>
              <a:t> </a:t>
            </a:r>
            <a:r>
              <a:rPr sz="2000" dirty="0">
                <a:latin typeface="Arial MT"/>
                <a:cs typeface="Arial MT"/>
              </a:rPr>
              <a:t>better</a:t>
            </a:r>
            <a:r>
              <a:rPr sz="2000" spc="-30" dirty="0">
                <a:latin typeface="Arial MT"/>
                <a:cs typeface="Arial MT"/>
              </a:rPr>
              <a:t> </a:t>
            </a:r>
            <a:r>
              <a:rPr sz="2000" dirty="0">
                <a:latin typeface="Arial MT"/>
                <a:cs typeface="Arial MT"/>
              </a:rPr>
              <a:t>sensor</a:t>
            </a:r>
            <a:endParaRPr sz="2000">
              <a:latin typeface="Arial MT"/>
              <a:cs typeface="Arial MT"/>
            </a:endParaRPr>
          </a:p>
          <a:p>
            <a:pPr marL="241300" indent="-228600">
              <a:lnSpc>
                <a:spcPct val="100000"/>
              </a:lnSpc>
              <a:spcBef>
                <a:spcPts val="1475"/>
              </a:spcBef>
              <a:buFont typeface="Wingdings"/>
              <a:buChar char=""/>
              <a:tabLst>
                <a:tab pos="241300" algn="l"/>
              </a:tabLst>
            </a:pPr>
            <a:r>
              <a:rPr sz="2000" dirty="0">
                <a:latin typeface="Arial MT"/>
                <a:cs typeface="Arial MT"/>
              </a:rPr>
              <a:t>coverage</a:t>
            </a:r>
            <a:r>
              <a:rPr sz="2000" spc="-40"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accessibility</a:t>
            </a:r>
            <a:r>
              <a:rPr sz="2000" spc="-35" dirty="0">
                <a:latin typeface="Arial MT"/>
                <a:cs typeface="Arial MT"/>
              </a:rPr>
              <a:t> </a:t>
            </a:r>
            <a:r>
              <a:rPr sz="2000" dirty="0">
                <a:latin typeface="Arial MT"/>
                <a:cs typeface="Arial MT"/>
              </a:rPr>
              <a:t>for</a:t>
            </a:r>
            <a:r>
              <a:rPr sz="2000" spc="-15" dirty="0">
                <a:latin typeface="Arial MT"/>
                <a:cs typeface="Arial MT"/>
              </a:rPr>
              <a:t> </a:t>
            </a:r>
            <a:r>
              <a:rPr sz="2000" dirty="0">
                <a:latin typeface="Arial MT"/>
                <a:cs typeface="Arial MT"/>
              </a:rPr>
              <a:t>many</a:t>
            </a:r>
            <a:r>
              <a:rPr sz="2000" spc="-20" dirty="0">
                <a:latin typeface="Arial MT"/>
                <a:cs typeface="Arial MT"/>
              </a:rPr>
              <a:t> </a:t>
            </a:r>
            <a:r>
              <a:rPr sz="2000" dirty="0">
                <a:latin typeface="Arial MT"/>
                <a:cs typeface="Arial MT"/>
              </a:rPr>
              <a:t>other</a:t>
            </a:r>
            <a:r>
              <a:rPr sz="2000" spc="-25" dirty="0">
                <a:latin typeface="Arial MT"/>
                <a:cs typeface="Arial MT"/>
              </a:rPr>
              <a:t> </a:t>
            </a:r>
            <a:r>
              <a:rPr sz="2000" dirty="0">
                <a:latin typeface="Arial MT"/>
                <a:cs typeface="Arial MT"/>
              </a:rPr>
              <a:t>optical</a:t>
            </a:r>
            <a:r>
              <a:rPr sz="2000" spc="-15" dirty="0">
                <a:latin typeface="Arial MT"/>
                <a:cs typeface="Arial MT"/>
              </a:rPr>
              <a:t> </a:t>
            </a:r>
            <a:r>
              <a:rPr sz="2000" dirty="0">
                <a:latin typeface="Arial MT"/>
                <a:cs typeface="Arial MT"/>
              </a:rPr>
              <a:t>devices</a:t>
            </a:r>
            <a:endParaRPr sz="2000">
              <a:latin typeface="Arial MT"/>
              <a:cs typeface="Arial MT"/>
            </a:endParaRPr>
          </a:p>
        </p:txBody>
      </p:sp>
      <p:pic>
        <p:nvPicPr>
          <p:cNvPr id="12" name="object 12"/>
          <p:cNvPicPr/>
          <p:nvPr/>
        </p:nvPicPr>
        <p:blipFill>
          <a:blip r:embed="rId3" cstate="print"/>
          <a:stretch>
            <a:fillRect/>
          </a:stretch>
        </p:blipFill>
        <p:spPr>
          <a:xfrm>
            <a:off x="7013447" y="3198874"/>
            <a:ext cx="5178551" cy="36042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6149341" cy="969263"/>
            </a:xfrm>
            <a:prstGeom prst="rect">
              <a:avLst/>
            </a:prstGeom>
          </p:spPr>
        </p:pic>
      </p:grpSp>
      <p:sp>
        <p:nvSpPr>
          <p:cNvPr id="6" name="object 6"/>
          <p:cNvSpPr txBox="1">
            <a:spLocks noGrp="1"/>
          </p:cNvSpPr>
          <p:nvPr>
            <p:ph type="title"/>
          </p:nvPr>
        </p:nvSpPr>
        <p:spPr>
          <a:xfrm>
            <a:off x="78739" y="114427"/>
            <a:ext cx="5762625" cy="543560"/>
          </a:xfrm>
          <a:prstGeom prst="rect">
            <a:avLst/>
          </a:prstGeom>
        </p:spPr>
        <p:txBody>
          <a:bodyPr vert="horz" wrap="square" lIns="0" tIns="12065" rIns="0" bIns="0" rtlCol="0">
            <a:spAutoFit/>
          </a:bodyPr>
          <a:lstStyle/>
          <a:p>
            <a:pPr marL="12700">
              <a:lnSpc>
                <a:spcPct val="100000"/>
              </a:lnSpc>
              <a:spcBef>
                <a:spcPts val="95"/>
              </a:spcBef>
            </a:pPr>
            <a:r>
              <a:rPr sz="3400" spc="265" dirty="0"/>
              <a:t>FACTORS</a:t>
            </a:r>
            <a:r>
              <a:rPr sz="3400" spc="175" dirty="0"/>
              <a:t> </a:t>
            </a:r>
            <a:r>
              <a:rPr sz="3400" spc="325" dirty="0"/>
              <a:t>IN</a:t>
            </a:r>
            <a:r>
              <a:rPr sz="3400" spc="190" dirty="0"/>
              <a:t> </a:t>
            </a:r>
            <a:r>
              <a:rPr sz="3400" spc="245" dirty="0"/>
              <a:t>VR</a:t>
            </a:r>
            <a:r>
              <a:rPr sz="3400" spc="195" dirty="0"/>
              <a:t> </a:t>
            </a:r>
            <a:r>
              <a:rPr sz="3400" spc="350" dirty="0"/>
              <a:t>SYSTEMS</a:t>
            </a:r>
            <a:endParaRPr sz="3400"/>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20</a:t>
            </a:r>
            <a:endParaRPr sz="1000">
              <a:latin typeface="Cambria"/>
              <a:cs typeface="Cambria"/>
            </a:endParaRPr>
          </a:p>
        </p:txBody>
      </p:sp>
      <p:grpSp>
        <p:nvGrpSpPr>
          <p:cNvPr id="8" name="object 8"/>
          <p:cNvGrpSpPr/>
          <p:nvPr/>
        </p:nvGrpSpPr>
        <p:grpSpPr>
          <a:xfrm>
            <a:off x="-9144" y="827531"/>
            <a:ext cx="12212320" cy="6041390"/>
            <a:chOff x="-9144" y="827531"/>
            <a:chExt cx="12212320" cy="6041390"/>
          </a:xfrm>
        </p:grpSpPr>
        <p:sp>
          <p:nvSpPr>
            <p:cNvPr id="9" name="object 9"/>
            <p:cNvSpPr/>
            <p:nvPr/>
          </p:nvSpPr>
          <p:spPr>
            <a:xfrm>
              <a:off x="761" y="837437"/>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1" y="837437"/>
              <a:ext cx="12192000" cy="6021705"/>
            </a:xfrm>
            <a:custGeom>
              <a:avLst/>
              <a:gdLst/>
              <a:ahLst/>
              <a:cxnLst/>
              <a:rect l="l" t="t" r="r" b="b"/>
              <a:pathLst>
                <a:path w="12192000" h="6021705">
                  <a:moveTo>
                    <a:pt x="0" y="6021324"/>
                  </a:moveTo>
                  <a:lnTo>
                    <a:pt x="12192000" y="6021324"/>
                  </a:lnTo>
                  <a:lnTo>
                    <a:pt x="12192000" y="0"/>
                  </a:lnTo>
                  <a:lnTo>
                    <a:pt x="0" y="0"/>
                  </a:lnTo>
                  <a:lnTo>
                    <a:pt x="0" y="6021324"/>
                  </a:lnTo>
                  <a:close/>
                </a:path>
              </a:pathLst>
            </a:custGeom>
            <a:ln w="19812">
              <a:solidFill>
                <a:srgbClr val="9EC544"/>
              </a:solidFill>
            </a:ln>
          </p:spPr>
          <p:txBody>
            <a:bodyPr wrap="square" lIns="0" tIns="0" rIns="0" bIns="0" rtlCol="0"/>
            <a:lstStyle/>
            <a:p>
              <a:endParaRPr/>
            </a:p>
          </p:txBody>
        </p:sp>
      </p:grpSp>
      <p:sp>
        <p:nvSpPr>
          <p:cNvPr id="11" name="object 11"/>
          <p:cNvSpPr txBox="1"/>
          <p:nvPr/>
        </p:nvSpPr>
        <p:spPr>
          <a:xfrm>
            <a:off x="78739" y="898398"/>
            <a:ext cx="11747500" cy="4156710"/>
          </a:xfrm>
          <a:prstGeom prst="rect">
            <a:avLst/>
          </a:prstGeom>
        </p:spPr>
        <p:txBody>
          <a:bodyPr vert="horz" wrap="square" lIns="0" tIns="12065" rIns="0" bIns="0" rtlCol="0">
            <a:spAutoFit/>
          </a:bodyPr>
          <a:lstStyle/>
          <a:p>
            <a:pPr marL="12700">
              <a:lnSpc>
                <a:spcPct val="100000"/>
              </a:lnSpc>
              <a:spcBef>
                <a:spcPts val="95"/>
              </a:spcBef>
            </a:pPr>
            <a:r>
              <a:rPr sz="2800" b="1" spc="50" dirty="0">
                <a:latin typeface="Cambria"/>
                <a:cs typeface="Cambria"/>
              </a:rPr>
              <a:t>Frame</a:t>
            </a:r>
            <a:r>
              <a:rPr sz="2800" b="1" spc="114" dirty="0">
                <a:latin typeface="Cambria"/>
                <a:cs typeface="Cambria"/>
              </a:rPr>
              <a:t> </a:t>
            </a:r>
            <a:r>
              <a:rPr sz="2800" b="1" spc="55" dirty="0">
                <a:latin typeface="Cambria"/>
                <a:cs typeface="Cambria"/>
              </a:rPr>
              <a:t>Rate</a:t>
            </a:r>
            <a:endParaRPr sz="2800">
              <a:latin typeface="Cambria"/>
              <a:cs typeface="Cambria"/>
            </a:endParaRPr>
          </a:p>
          <a:p>
            <a:pPr marL="241300" indent="-228600">
              <a:lnSpc>
                <a:spcPct val="100000"/>
              </a:lnSpc>
              <a:spcBef>
                <a:spcPts val="1605"/>
              </a:spcBef>
              <a:buFont typeface="Wingdings"/>
              <a:buChar char=""/>
              <a:tabLst>
                <a:tab pos="241300" algn="l"/>
              </a:tabLst>
            </a:pPr>
            <a:r>
              <a:rPr sz="2000" dirty="0">
                <a:latin typeface="Arial MT"/>
                <a:cs typeface="Arial MT"/>
              </a:rPr>
              <a:t>Number</a:t>
            </a:r>
            <a:r>
              <a:rPr sz="2000" spc="-2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frames</a:t>
            </a:r>
            <a:r>
              <a:rPr sz="2000" spc="-30" dirty="0">
                <a:latin typeface="Arial MT"/>
                <a:cs typeface="Arial MT"/>
              </a:rPr>
              <a:t> </a:t>
            </a:r>
            <a:r>
              <a:rPr sz="2000" dirty="0">
                <a:latin typeface="Arial MT"/>
                <a:cs typeface="Arial MT"/>
              </a:rPr>
              <a:t>or</a:t>
            </a:r>
            <a:r>
              <a:rPr sz="2000" spc="-15" dirty="0">
                <a:latin typeface="Arial MT"/>
                <a:cs typeface="Arial MT"/>
              </a:rPr>
              <a:t> </a:t>
            </a:r>
            <a:r>
              <a:rPr sz="2000" dirty="0">
                <a:latin typeface="Arial MT"/>
                <a:cs typeface="Arial MT"/>
              </a:rPr>
              <a:t>images</a:t>
            </a:r>
            <a:r>
              <a:rPr sz="2000" spc="-25" dirty="0">
                <a:latin typeface="Arial MT"/>
                <a:cs typeface="Arial MT"/>
              </a:rPr>
              <a:t> </a:t>
            </a:r>
            <a:r>
              <a:rPr sz="2000" dirty="0">
                <a:latin typeface="Arial MT"/>
                <a:cs typeface="Arial MT"/>
              </a:rPr>
              <a:t>that</a:t>
            </a:r>
            <a:r>
              <a:rPr sz="2000" spc="-20" dirty="0">
                <a:latin typeface="Arial MT"/>
                <a:cs typeface="Arial MT"/>
              </a:rPr>
              <a:t> </a:t>
            </a:r>
            <a:r>
              <a:rPr sz="2000" dirty="0">
                <a:latin typeface="Arial MT"/>
                <a:cs typeface="Arial MT"/>
              </a:rPr>
              <a:t>are</a:t>
            </a:r>
            <a:r>
              <a:rPr sz="2000" spc="-15" dirty="0">
                <a:latin typeface="Arial MT"/>
                <a:cs typeface="Arial MT"/>
              </a:rPr>
              <a:t> </a:t>
            </a:r>
            <a:r>
              <a:rPr sz="2000" dirty="0">
                <a:latin typeface="Arial MT"/>
                <a:cs typeface="Arial MT"/>
              </a:rPr>
              <a:t>projected</a:t>
            </a:r>
            <a:r>
              <a:rPr sz="2000" spc="-45" dirty="0">
                <a:latin typeface="Arial MT"/>
                <a:cs typeface="Arial MT"/>
              </a:rPr>
              <a:t> </a:t>
            </a:r>
            <a:r>
              <a:rPr sz="2000" dirty="0">
                <a:latin typeface="Arial MT"/>
                <a:cs typeface="Arial MT"/>
              </a:rPr>
              <a:t>or</a:t>
            </a:r>
            <a:r>
              <a:rPr sz="2000" spc="-10" dirty="0">
                <a:latin typeface="Arial MT"/>
                <a:cs typeface="Arial MT"/>
              </a:rPr>
              <a:t> </a:t>
            </a:r>
            <a:r>
              <a:rPr sz="2000" dirty="0">
                <a:latin typeface="Arial MT"/>
                <a:cs typeface="Arial MT"/>
              </a:rPr>
              <a:t>displayed</a:t>
            </a:r>
            <a:r>
              <a:rPr sz="2000" spc="-15" dirty="0">
                <a:latin typeface="Arial MT"/>
                <a:cs typeface="Arial MT"/>
              </a:rPr>
              <a:t> </a:t>
            </a:r>
            <a:r>
              <a:rPr sz="2000" dirty="0">
                <a:latin typeface="Arial MT"/>
                <a:cs typeface="Arial MT"/>
              </a:rPr>
              <a:t>per</a:t>
            </a:r>
            <a:r>
              <a:rPr sz="2000" spc="-25" dirty="0">
                <a:latin typeface="Arial MT"/>
                <a:cs typeface="Arial MT"/>
              </a:rPr>
              <a:t> </a:t>
            </a:r>
            <a:r>
              <a:rPr sz="2000" dirty="0">
                <a:latin typeface="Arial MT"/>
                <a:cs typeface="Arial MT"/>
              </a:rPr>
              <a:t>second.</a:t>
            </a:r>
            <a:endParaRPr sz="2000">
              <a:latin typeface="Arial MT"/>
              <a:cs typeface="Arial MT"/>
            </a:endParaRPr>
          </a:p>
          <a:p>
            <a:pPr marL="241300" indent="-228600">
              <a:lnSpc>
                <a:spcPct val="100000"/>
              </a:lnSpc>
              <a:spcBef>
                <a:spcPts val="1485"/>
              </a:spcBef>
              <a:buFont typeface="Wingdings"/>
              <a:buChar char=""/>
              <a:tabLst>
                <a:tab pos="241300" algn="l"/>
              </a:tabLst>
            </a:pPr>
            <a:r>
              <a:rPr sz="2000" dirty="0">
                <a:latin typeface="Arial MT"/>
                <a:cs typeface="Arial MT"/>
              </a:rPr>
              <a:t>Greatly</a:t>
            </a:r>
            <a:r>
              <a:rPr sz="2000" spc="-40" dirty="0">
                <a:latin typeface="Arial MT"/>
                <a:cs typeface="Arial MT"/>
              </a:rPr>
              <a:t> </a:t>
            </a:r>
            <a:r>
              <a:rPr sz="2000" dirty="0">
                <a:latin typeface="Arial MT"/>
                <a:cs typeface="Arial MT"/>
              </a:rPr>
              <a:t>impacts</a:t>
            </a:r>
            <a:r>
              <a:rPr sz="2000" spc="-2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style</a:t>
            </a:r>
            <a:r>
              <a:rPr sz="2000" spc="-1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viewing</a:t>
            </a:r>
            <a:r>
              <a:rPr sz="2000" spc="5" dirty="0">
                <a:latin typeface="Arial MT"/>
                <a:cs typeface="Arial MT"/>
              </a:rPr>
              <a:t> </a:t>
            </a:r>
            <a:r>
              <a:rPr sz="2000" dirty="0">
                <a:latin typeface="Arial MT"/>
                <a:cs typeface="Arial MT"/>
              </a:rPr>
              <a:t>experience</a:t>
            </a:r>
            <a:r>
              <a:rPr sz="2000" spc="-40"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a</a:t>
            </a:r>
            <a:r>
              <a:rPr sz="2000" spc="-15" dirty="0">
                <a:latin typeface="Arial MT"/>
                <a:cs typeface="Arial MT"/>
              </a:rPr>
              <a:t> </a:t>
            </a:r>
            <a:r>
              <a:rPr sz="2000" spc="-5" dirty="0">
                <a:latin typeface="Arial MT"/>
                <a:cs typeface="Arial MT"/>
              </a:rPr>
              <a:t>video.</a:t>
            </a:r>
            <a:endParaRPr sz="2000">
              <a:latin typeface="Arial MT"/>
              <a:cs typeface="Arial MT"/>
            </a:endParaRPr>
          </a:p>
          <a:p>
            <a:pPr marL="241300" marR="708025" indent="-228600">
              <a:lnSpc>
                <a:spcPct val="120000"/>
              </a:lnSpc>
              <a:spcBef>
                <a:spcPts val="1000"/>
              </a:spcBef>
              <a:buFont typeface="Wingdings"/>
              <a:buChar char=""/>
              <a:tabLst>
                <a:tab pos="241300" algn="l"/>
              </a:tabLst>
            </a:pPr>
            <a:r>
              <a:rPr sz="2000" spc="-5" dirty="0">
                <a:latin typeface="Arial MT"/>
                <a:cs typeface="Arial MT"/>
              </a:rPr>
              <a:t>Different</a:t>
            </a:r>
            <a:r>
              <a:rPr sz="2000" spc="-25" dirty="0">
                <a:latin typeface="Arial MT"/>
                <a:cs typeface="Arial MT"/>
              </a:rPr>
              <a:t> </a:t>
            </a:r>
            <a:r>
              <a:rPr sz="2000" dirty="0">
                <a:latin typeface="Arial MT"/>
                <a:cs typeface="Arial MT"/>
              </a:rPr>
              <a:t>frame</a:t>
            </a:r>
            <a:r>
              <a:rPr sz="2000" spc="-25" dirty="0">
                <a:latin typeface="Arial MT"/>
                <a:cs typeface="Arial MT"/>
              </a:rPr>
              <a:t> </a:t>
            </a:r>
            <a:r>
              <a:rPr sz="2000" dirty="0">
                <a:latin typeface="Arial MT"/>
                <a:cs typeface="Arial MT"/>
              </a:rPr>
              <a:t>rates</a:t>
            </a:r>
            <a:r>
              <a:rPr sz="2000" spc="-30" dirty="0">
                <a:latin typeface="Arial MT"/>
                <a:cs typeface="Arial MT"/>
              </a:rPr>
              <a:t> </a:t>
            </a:r>
            <a:r>
              <a:rPr sz="2000" spc="-5" dirty="0">
                <a:latin typeface="Arial MT"/>
                <a:cs typeface="Arial MT"/>
              </a:rPr>
              <a:t>yield</a:t>
            </a:r>
            <a:r>
              <a:rPr sz="2000" spc="10" dirty="0">
                <a:latin typeface="Arial MT"/>
                <a:cs typeface="Arial MT"/>
              </a:rPr>
              <a:t> </a:t>
            </a:r>
            <a:r>
              <a:rPr sz="2000" spc="-5" dirty="0">
                <a:latin typeface="Arial MT"/>
                <a:cs typeface="Arial MT"/>
              </a:rPr>
              <a:t>different</a:t>
            </a:r>
            <a:r>
              <a:rPr sz="2000" spc="-20" dirty="0">
                <a:latin typeface="Arial MT"/>
                <a:cs typeface="Arial MT"/>
              </a:rPr>
              <a:t> </a:t>
            </a:r>
            <a:r>
              <a:rPr sz="2000" dirty="0">
                <a:latin typeface="Arial MT"/>
                <a:cs typeface="Arial MT"/>
              </a:rPr>
              <a:t>viewing</a:t>
            </a:r>
            <a:r>
              <a:rPr sz="2000" spc="10" dirty="0">
                <a:latin typeface="Arial MT"/>
                <a:cs typeface="Arial MT"/>
              </a:rPr>
              <a:t> </a:t>
            </a:r>
            <a:r>
              <a:rPr sz="2000" dirty="0">
                <a:latin typeface="Arial MT"/>
                <a:cs typeface="Arial MT"/>
              </a:rPr>
              <a:t>experiences,</a:t>
            </a:r>
            <a:r>
              <a:rPr sz="2000" spc="-4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choosing</a:t>
            </a:r>
            <a:r>
              <a:rPr sz="2000" spc="-30" dirty="0">
                <a:latin typeface="Arial MT"/>
                <a:cs typeface="Arial MT"/>
              </a:rPr>
              <a:t> </a:t>
            </a:r>
            <a:r>
              <a:rPr sz="2000" dirty="0">
                <a:latin typeface="Arial MT"/>
                <a:cs typeface="Arial MT"/>
              </a:rPr>
              <a:t>a</a:t>
            </a:r>
            <a:r>
              <a:rPr sz="2000" spc="10" dirty="0">
                <a:latin typeface="Arial MT"/>
                <a:cs typeface="Arial MT"/>
              </a:rPr>
              <a:t> </a:t>
            </a:r>
            <a:r>
              <a:rPr sz="2000" spc="-5" dirty="0">
                <a:latin typeface="Arial MT"/>
                <a:cs typeface="Arial MT"/>
              </a:rPr>
              <a:t>frame</a:t>
            </a:r>
            <a:r>
              <a:rPr sz="2000" spc="-25" dirty="0">
                <a:latin typeface="Arial MT"/>
                <a:cs typeface="Arial MT"/>
              </a:rPr>
              <a:t> </a:t>
            </a:r>
            <a:r>
              <a:rPr sz="2000" dirty="0">
                <a:latin typeface="Arial MT"/>
                <a:cs typeface="Arial MT"/>
              </a:rPr>
              <a:t>rate</a:t>
            </a:r>
            <a:r>
              <a:rPr sz="2000" spc="-30" dirty="0">
                <a:latin typeface="Arial MT"/>
                <a:cs typeface="Arial MT"/>
              </a:rPr>
              <a:t> </a:t>
            </a:r>
            <a:r>
              <a:rPr sz="2000" spc="-5" dirty="0">
                <a:latin typeface="Arial MT"/>
                <a:cs typeface="Arial MT"/>
              </a:rPr>
              <a:t>often</a:t>
            </a:r>
            <a:r>
              <a:rPr sz="2000" spc="-15" dirty="0">
                <a:latin typeface="Arial MT"/>
                <a:cs typeface="Arial MT"/>
              </a:rPr>
              <a:t> </a:t>
            </a:r>
            <a:r>
              <a:rPr sz="2000" dirty="0">
                <a:latin typeface="Arial MT"/>
                <a:cs typeface="Arial MT"/>
              </a:rPr>
              <a:t>means </a:t>
            </a:r>
            <a:r>
              <a:rPr sz="2000" spc="-540" dirty="0">
                <a:latin typeface="Arial MT"/>
                <a:cs typeface="Arial MT"/>
              </a:rPr>
              <a:t> </a:t>
            </a:r>
            <a:r>
              <a:rPr sz="2000" dirty="0">
                <a:latin typeface="Arial MT"/>
                <a:cs typeface="Arial MT"/>
              </a:rPr>
              <a:t>choosing</a:t>
            </a:r>
            <a:r>
              <a:rPr sz="2000" spc="-25" dirty="0">
                <a:latin typeface="Arial MT"/>
                <a:cs typeface="Arial MT"/>
              </a:rPr>
              <a:t> </a:t>
            </a:r>
            <a:r>
              <a:rPr sz="2000" dirty="0">
                <a:latin typeface="Arial MT"/>
                <a:cs typeface="Arial MT"/>
              </a:rPr>
              <a:t>between</a:t>
            </a:r>
            <a:r>
              <a:rPr sz="2000" spc="-30" dirty="0">
                <a:latin typeface="Arial MT"/>
                <a:cs typeface="Arial MT"/>
              </a:rPr>
              <a:t> </a:t>
            </a:r>
            <a:r>
              <a:rPr sz="2000" dirty="0">
                <a:latin typeface="Arial MT"/>
                <a:cs typeface="Arial MT"/>
              </a:rPr>
              <a:t>things</a:t>
            </a:r>
            <a:r>
              <a:rPr sz="2000" spc="-25" dirty="0">
                <a:latin typeface="Arial MT"/>
                <a:cs typeface="Arial MT"/>
              </a:rPr>
              <a:t> </a:t>
            </a:r>
            <a:r>
              <a:rPr sz="2000" dirty="0">
                <a:latin typeface="Arial MT"/>
                <a:cs typeface="Arial MT"/>
              </a:rPr>
              <a:t>such</a:t>
            </a:r>
            <a:r>
              <a:rPr sz="2000" spc="-25" dirty="0">
                <a:latin typeface="Arial MT"/>
                <a:cs typeface="Arial MT"/>
              </a:rPr>
              <a:t> </a:t>
            </a:r>
            <a:r>
              <a:rPr sz="2000" dirty="0">
                <a:latin typeface="Arial MT"/>
                <a:cs typeface="Arial MT"/>
              </a:rPr>
              <a:t>as</a:t>
            </a:r>
            <a:r>
              <a:rPr sz="2000" spc="-10" dirty="0">
                <a:latin typeface="Arial MT"/>
                <a:cs typeface="Arial MT"/>
              </a:rPr>
              <a:t> </a:t>
            </a:r>
            <a:r>
              <a:rPr sz="2000" dirty="0">
                <a:latin typeface="Arial MT"/>
                <a:cs typeface="Arial MT"/>
              </a:rPr>
              <a:t>how</a:t>
            </a:r>
            <a:r>
              <a:rPr sz="2000" spc="-15" dirty="0">
                <a:latin typeface="Arial MT"/>
                <a:cs typeface="Arial MT"/>
              </a:rPr>
              <a:t> </a:t>
            </a:r>
            <a:r>
              <a:rPr sz="2000" dirty="0">
                <a:latin typeface="Arial MT"/>
                <a:cs typeface="Arial MT"/>
              </a:rPr>
              <a:t>realistic</a:t>
            </a:r>
            <a:r>
              <a:rPr sz="2000" spc="-15" dirty="0">
                <a:latin typeface="Arial MT"/>
                <a:cs typeface="Arial MT"/>
              </a:rPr>
              <a:t> </a:t>
            </a:r>
            <a:r>
              <a:rPr sz="2000" dirty="0">
                <a:latin typeface="Arial MT"/>
                <a:cs typeface="Arial MT"/>
              </a:rPr>
              <a:t>you</a:t>
            </a:r>
            <a:r>
              <a:rPr sz="2000" spc="-20" dirty="0">
                <a:latin typeface="Arial MT"/>
                <a:cs typeface="Arial MT"/>
              </a:rPr>
              <a:t> </a:t>
            </a:r>
            <a:r>
              <a:rPr sz="2000" dirty="0">
                <a:latin typeface="Arial MT"/>
                <a:cs typeface="Arial MT"/>
              </a:rPr>
              <a:t>want</a:t>
            </a:r>
            <a:r>
              <a:rPr sz="2000" spc="-20" dirty="0">
                <a:latin typeface="Arial MT"/>
                <a:cs typeface="Arial MT"/>
              </a:rPr>
              <a:t> </a:t>
            </a:r>
            <a:r>
              <a:rPr sz="2000" dirty="0">
                <a:latin typeface="Arial MT"/>
                <a:cs typeface="Arial MT"/>
              </a:rPr>
              <a:t>your</a:t>
            </a:r>
            <a:r>
              <a:rPr sz="2000" spc="-10" dirty="0">
                <a:latin typeface="Arial MT"/>
                <a:cs typeface="Arial MT"/>
              </a:rPr>
              <a:t> </a:t>
            </a:r>
            <a:r>
              <a:rPr sz="2000" spc="-5" dirty="0">
                <a:latin typeface="Arial MT"/>
                <a:cs typeface="Arial MT"/>
              </a:rPr>
              <a:t>video</a:t>
            </a:r>
            <a:r>
              <a:rPr sz="2000" dirty="0">
                <a:latin typeface="Arial MT"/>
                <a:cs typeface="Arial MT"/>
              </a:rPr>
              <a:t> to</a:t>
            </a:r>
            <a:r>
              <a:rPr sz="2000" spc="5" dirty="0">
                <a:latin typeface="Arial MT"/>
                <a:cs typeface="Arial MT"/>
              </a:rPr>
              <a:t> </a:t>
            </a:r>
            <a:r>
              <a:rPr sz="2000" dirty="0">
                <a:latin typeface="Arial MT"/>
                <a:cs typeface="Arial MT"/>
              </a:rPr>
              <a:t>look.</a:t>
            </a:r>
            <a:endParaRPr sz="2000">
              <a:latin typeface="Arial MT"/>
              <a:cs typeface="Arial MT"/>
            </a:endParaRPr>
          </a:p>
          <a:p>
            <a:pPr marL="241300" indent="-228600">
              <a:lnSpc>
                <a:spcPct val="100000"/>
              </a:lnSpc>
              <a:spcBef>
                <a:spcPts val="1475"/>
              </a:spcBef>
              <a:buFont typeface="Wingdings"/>
              <a:buChar char=""/>
              <a:tabLst>
                <a:tab pos="241300" algn="l"/>
              </a:tabLst>
            </a:pPr>
            <a:r>
              <a:rPr sz="2000" dirty="0">
                <a:latin typeface="Arial MT"/>
                <a:cs typeface="Arial MT"/>
              </a:rPr>
              <a:t>Frame</a:t>
            </a:r>
            <a:r>
              <a:rPr sz="2000" spc="-25" dirty="0">
                <a:latin typeface="Arial MT"/>
                <a:cs typeface="Arial MT"/>
              </a:rPr>
              <a:t> </a:t>
            </a:r>
            <a:r>
              <a:rPr sz="2000" dirty="0">
                <a:latin typeface="Arial MT"/>
                <a:cs typeface="Arial MT"/>
              </a:rPr>
              <a:t>rates</a:t>
            </a:r>
            <a:r>
              <a:rPr sz="2000" spc="-25" dirty="0">
                <a:latin typeface="Arial MT"/>
                <a:cs typeface="Arial MT"/>
              </a:rPr>
              <a:t> </a:t>
            </a:r>
            <a:r>
              <a:rPr sz="2000" dirty="0">
                <a:latin typeface="Arial MT"/>
                <a:cs typeface="Arial MT"/>
              </a:rPr>
              <a:t>are</a:t>
            </a:r>
            <a:r>
              <a:rPr sz="2000" spc="-25" dirty="0">
                <a:latin typeface="Arial MT"/>
                <a:cs typeface="Arial MT"/>
              </a:rPr>
              <a:t> </a:t>
            </a:r>
            <a:r>
              <a:rPr sz="2000" spc="-5" dirty="0">
                <a:latin typeface="Arial MT"/>
                <a:cs typeface="Arial MT"/>
              </a:rPr>
              <a:t>often</a:t>
            </a:r>
            <a:r>
              <a:rPr sz="2000" spc="-15" dirty="0">
                <a:latin typeface="Arial MT"/>
                <a:cs typeface="Arial MT"/>
              </a:rPr>
              <a:t> </a:t>
            </a:r>
            <a:r>
              <a:rPr sz="2000" dirty="0">
                <a:latin typeface="Arial MT"/>
                <a:cs typeface="Arial MT"/>
              </a:rPr>
              <a:t>measured</a:t>
            </a:r>
            <a:r>
              <a:rPr sz="2000" spc="-45" dirty="0">
                <a:latin typeface="Arial MT"/>
                <a:cs typeface="Arial MT"/>
              </a:rPr>
              <a:t> </a:t>
            </a:r>
            <a:r>
              <a:rPr sz="2000" dirty="0">
                <a:latin typeface="Arial MT"/>
                <a:cs typeface="Arial MT"/>
              </a:rPr>
              <a:t>in frames</a:t>
            </a:r>
            <a:r>
              <a:rPr sz="2000" spc="-35" dirty="0">
                <a:latin typeface="Arial MT"/>
                <a:cs typeface="Arial MT"/>
              </a:rPr>
              <a:t> </a:t>
            </a:r>
            <a:r>
              <a:rPr sz="2000" dirty="0">
                <a:latin typeface="Arial MT"/>
                <a:cs typeface="Arial MT"/>
              </a:rPr>
              <a:t>per</a:t>
            </a:r>
            <a:r>
              <a:rPr sz="2000" spc="-15" dirty="0">
                <a:latin typeface="Arial MT"/>
                <a:cs typeface="Arial MT"/>
              </a:rPr>
              <a:t> </a:t>
            </a:r>
            <a:r>
              <a:rPr sz="2000" dirty="0">
                <a:latin typeface="Arial MT"/>
                <a:cs typeface="Arial MT"/>
              </a:rPr>
              <a:t>second.(fps)</a:t>
            </a:r>
            <a:endParaRPr sz="2000">
              <a:latin typeface="Arial MT"/>
              <a:cs typeface="Arial MT"/>
            </a:endParaRPr>
          </a:p>
          <a:p>
            <a:pPr marL="241300" marR="5080" indent="-228600">
              <a:lnSpc>
                <a:spcPct val="120000"/>
              </a:lnSpc>
              <a:spcBef>
                <a:spcPts val="1010"/>
              </a:spcBef>
              <a:buFont typeface="Wingdings"/>
              <a:buChar char=""/>
              <a:tabLst>
                <a:tab pos="241300" algn="l"/>
              </a:tabLst>
            </a:pPr>
            <a:r>
              <a:rPr sz="2000" spc="-110" dirty="0">
                <a:latin typeface="Arial MT"/>
                <a:cs typeface="Arial MT"/>
              </a:rPr>
              <a:t>To</a:t>
            </a:r>
            <a:r>
              <a:rPr sz="2000" spc="-15" dirty="0">
                <a:latin typeface="Arial MT"/>
                <a:cs typeface="Arial MT"/>
              </a:rPr>
              <a:t> </a:t>
            </a:r>
            <a:r>
              <a:rPr sz="2000" dirty="0">
                <a:latin typeface="Arial MT"/>
                <a:cs typeface="Arial MT"/>
              </a:rPr>
              <a:t>give</a:t>
            </a:r>
            <a:r>
              <a:rPr sz="2000" spc="-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impression</a:t>
            </a:r>
            <a:r>
              <a:rPr sz="2000" spc="-35"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dynamic</a:t>
            </a:r>
            <a:r>
              <a:rPr sz="2000" spc="-10" dirty="0">
                <a:latin typeface="Arial MT"/>
                <a:cs typeface="Arial MT"/>
              </a:rPr>
              <a:t> </a:t>
            </a:r>
            <a:r>
              <a:rPr sz="2000" dirty="0">
                <a:latin typeface="Arial MT"/>
                <a:cs typeface="Arial MT"/>
              </a:rPr>
              <a:t>picture,</a:t>
            </a:r>
            <a:r>
              <a:rPr sz="2000" spc="-3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system</a:t>
            </a:r>
            <a:r>
              <a:rPr sz="2000" spc="-25" dirty="0">
                <a:latin typeface="Arial MT"/>
                <a:cs typeface="Arial MT"/>
              </a:rPr>
              <a:t> </a:t>
            </a:r>
            <a:r>
              <a:rPr sz="2000" dirty="0">
                <a:latin typeface="Arial MT"/>
                <a:cs typeface="Arial MT"/>
              </a:rPr>
              <a:t>updates</a:t>
            </a:r>
            <a:r>
              <a:rPr sz="2000" spc="-1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display</a:t>
            </a:r>
            <a:r>
              <a:rPr sz="2000" spc="-10" dirty="0">
                <a:latin typeface="Arial MT"/>
                <a:cs typeface="Arial MT"/>
              </a:rPr>
              <a:t> </a:t>
            </a:r>
            <a:r>
              <a:rPr sz="2000" dirty="0">
                <a:latin typeface="Arial MT"/>
                <a:cs typeface="Arial MT"/>
              </a:rPr>
              <a:t>very</a:t>
            </a:r>
            <a:r>
              <a:rPr sz="2000" spc="-20" dirty="0">
                <a:latin typeface="Arial MT"/>
                <a:cs typeface="Arial MT"/>
              </a:rPr>
              <a:t> </a:t>
            </a:r>
            <a:r>
              <a:rPr sz="2000" dirty="0">
                <a:latin typeface="Arial MT"/>
                <a:cs typeface="Arial MT"/>
              </a:rPr>
              <a:t>frequently</a:t>
            </a:r>
            <a:r>
              <a:rPr sz="2000" spc="-35" dirty="0">
                <a:latin typeface="Arial MT"/>
                <a:cs typeface="Arial MT"/>
              </a:rPr>
              <a:t> </a:t>
            </a:r>
            <a:r>
              <a:rPr sz="2000" dirty="0">
                <a:latin typeface="Arial MT"/>
                <a:cs typeface="Arial MT"/>
              </a:rPr>
              <a:t>with</a:t>
            </a:r>
            <a:r>
              <a:rPr sz="2000" spc="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new </a:t>
            </a:r>
            <a:r>
              <a:rPr sz="2000" spc="-545" dirty="0">
                <a:latin typeface="Arial MT"/>
                <a:cs typeface="Arial MT"/>
              </a:rPr>
              <a:t> </a:t>
            </a:r>
            <a:r>
              <a:rPr sz="2000" dirty="0">
                <a:latin typeface="Arial MT"/>
                <a:cs typeface="Arial MT"/>
              </a:rPr>
              <a:t>image</a:t>
            </a:r>
            <a:endParaRPr sz="2000">
              <a:latin typeface="Arial MT"/>
              <a:cs typeface="Arial MT"/>
            </a:endParaRPr>
          </a:p>
          <a:p>
            <a:pPr marL="241300" indent="-228600">
              <a:lnSpc>
                <a:spcPct val="100000"/>
              </a:lnSpc>
              <a:spcBef>
                <a:spcPts val="1475"/>
              </a:spcBef>
              <a:buChar char="•"/>
              <a:tabLst>
                <a:tab pos="240665" algn="l"/>
                <a:tab pos="241300" algn="l"/>
              </a:tabLst>
            </a:pPr>
            <a:r>
              <a:rPr sz="2000" dirty="0">
                <a:latin typeface="Arial MT"/>
                <a:cs typeface="Arial MT"/>
              </a:rPr>
              <a:t>Real </a:t>
            </a:r>
            <a:r>
              <a:rPr sz="2000" spc="-5" dirty="0">
                <a:latin typeface="Arial MT"/>
                <a:cs typeface="Arial MT"/>
              </a:rPr>
              <a:t>time,</a:t>
            </a:r>
            <a:r>
              <a:rPr sz="2000" spc="-25" dirty="0">
                <a:latin typeface="Arial MT"/>
                <a:cs typeface="Arial MT"/>
              </a:rPr>
              <a:t> </a:t>
            </a:r>
            <a:r>
              <a:rPr sz="2000" dirty="0">
                <a:latin typeface="Arial MT"/>
                <a:cs typeface="Arial MT"/>
              </a:rPr>
              <a:t>&gt;25</a:t>
            </a:r>
            <a:r>
              <a:rPr sz="2000" spc="-20" dirty="0">
                <a:latin typeface="Arial MT"/>
                <a:cs typeface="Arial MT"/>
              </a:rPr>
              <a:t> </a:t>
            </a:r>
            <a:r>
              <a:rPr sz="2000" dirty="0">
                <a:latin typeface="Arial MT"/>
                <a:cs typeface="Arial MT"/>
              </a:rPr>
              <a:t>frames/s</a:t>
            </a:r>
            <a:r>
              <a:rPr sz="2000" spc="-45" dirty="0">
                <a:latin typeface="Arial MT"/>
                <a:cs typeface="Arial MT"/>
              </a:rPr>
              <a:t> </a:t>
            </a:r>
            <a:r>
              <a:rPr sz="2000" dirty="0">
                <a:latin typeface="Wingdings"/>
                <a:cs typeface="Wingdings"/>
              </a:rPr>
              <a:t></a:t>
            </a:r>
            <a:r>
              <a:rPr sz="2000" spc="55" dirty="0">
                <a:latin typeface="Times New Roman"/>
                <a:cs typeface="Times New Roman"/>
              </a:rPr>
              <a:t> </a:t>
            </a:r>
            <a:r>
              <a:rPr sz="2000" dirty="0">
                <a:latin typeface="Arial MT"/>
                <a:cs typeface="Arial MT"/>
              </a:rPr>
              <a:t>So</a:t>
            </a:r>
            <a:r>
              <a:rPr sz="2000" spc="-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environment</a:t>
            </a:r>
            <a:r>
              <a:rPr sz="2000" spc="-45" dirty="0">
                <a:latin typeface="Arial MT"/>
                <a:cs typeface="Arial MT"/>
              </a:rPr>
              <a:t> </a:t>
            </a:r>
            <a:r>
              <a:rPr sz="2000" dirty="0">
                <a:latin typeface="Arial MT"/>
                <a:cs typeface="Arial MT"/>
              </a:rPr>
              <a:t>is smooth</a:t>
            </a:r>
            <a:endParaRPr sz="2000">
              <a:latin typeface="Arial MT"/>
              <a:cs typeface="Aria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1444752"/>
          </a:xfrm>
          <a:prstGeom prst="rect">
            <a:avLst/>
          </a:prstGeom>
        </p:spPr>
      </p:pic>
      <p:sp>
        <p:nvSpPr>
          <p:cNvPr id="3" name="object 3"/>
          <p:cNvSpPr txBox="1"/>
          <p:nvPr/>
        </p:nvSpPr>
        <p:spPr>
          <a:xfrm>
            <a:off x="78739" y="359105"/>
            <a:ext cx="4177665" cy="543560"/>
          </a:xfrm>
          <a:prstGeom prst="rect">
            <a:avLst/>
          </a:prstGeom>
        </p:spPr>
        <p:txBody>
          <a:bodyPr vert="horz" wrap="square" lIns="0" tIns="12065" rIns="0" bIns="0" rtlCol="0">
            <a:spAutoFit/>
          </a:bodyPr>
          <a:lstStyle/>
          <a:p>
            <a:pPr marL="12700">
              <a:lnSpc>
                <a:spcPct val="100000"/>
              </a:lnSpc>
              <a:spcBef>
                <a:spcPts val="95"/>
              </a:spcBef>
            </a:pPr>
            <a:r>
              <a:rPr sz="3400" b="1" spc="270" dirty="0">
                <a:solidFill>
                  <a:srgbClr val="FFFFFF"/>
                </a:solidFill>
                <a:latin typeface="Cambria"/>
                <a:cs typeface="Cambria"/>
              </a:rPr>
              <a:t>VIRTUAL</a:t>
            </a:r>
            <a:r>
              <a:rPr sz="3400" b="1" spc="85" dirty="0">
                <a:solidFill>
                  <a:srgbClr val="FFFFFF"/>
                </a:solidFill>
                <a:latin typeface="Cambria"/>
                <a:cs typeface="Cambria"/>
              </a:rPr>
              <a:t> </a:t>
            </a:r>
            <a:r>
              <a:rPr sz="3400" b="1" spc="280" dirty="0">
                <a:solidFill>
                  <a:srgbClr val="FFFFFF"/>
                </a:solidFill>
                <a:latin typeface="Cambria"/>
                <a:cs typeface="Cambria"/>
              </a:rPr>
              <a:t>REALITY</a:t>
            </a:r>
            <a:endParaRPr sz="3400">
              <a:latin typeface="Cambria"/>
              <a:cs typeface="Cambria"/>
            </a:endParaRPr>
          </a:p>
        </p:txBody>
      </p:sp>
      <p:grpSp>
        <p:nvGrpSpPr>
          <p:cNvPr id="4" name="object 4"/>
          <p:cNvGrpSpPr/>
          <p:nvPr/>
        </p:nvGrpSpPr>
        <p:grpSpPr>
          <a:xfrm>
            <a:off x="-9398" y="1316480"/>
            <a:ext cx="12211685" cy="5551805"/>
            <a:chOff x="-9398" y="1316480"/>
            <a:chExt cx="12211685" cy="5551805"/>
          </a:xfrm>
        </p:grpSpPr>
        <p:sp>
          <p:nvSpPr>
            <p:cNvPr id="5" name="object 5"/>
            <p:cNvSpPr/>
            <p:nvPr/>
          </p:nvSpPr>
          <p:spPr>
            <a:xfrm>
              <a:off x="762" y="1326640"/>
              <a:ext cx="12191365" cy="5531485"/>
            </a:xfrm>
            <a:custGeom>
              <a:avLst/>
              <a:gdLst/>
              <a:ahLst/>
              <a:cxnLst/>
              <a:rect l="l" t="t" r="r" b="b"/>
              <a:pathLst>
                <a:path w="12191365" h="5531484">
                  <a:moveTo>
                    <a:pt x="12191238" y="5531356"/>
                  </a:moveTo>
                  <a:lnTo>
                    <a:pt x="12191238" y="0"/>
                  </a:lnTo>
                  <a:lnTo>
                    <a:pt x="0" y="0"/>
                  </a:lnTo>
                  <a:lnTo>
                    <a:pt x="0" y="5531356"/>
                  </a:lnTo>
                  <a:lnTo>
                    <a:pt x="12191238" y="5531356"/>
                  </a:lnTo>
                  <a:close/>
                </a:path>
              </a:pathLst>
            </a:custGeom>
            <a:solidFill>
              <a:srgbClr val="FFFFFF"/>
            </a:solidFill>
          </p:spPr>
          <p:txBody>
            <a:bodyPr wrap="square" lIns="0" tIns="0" rIns="0" bIns="0" rtlCol="0"/>
            <a:lstStyle/>
            <a:p>
              <a:endParaRPr/>
            </a:p>
          </p:txBody>
        </p:sp>
        <p:sp>
          <p:nvSpPr>
            <p:cNvPr id="6" name="object 6"/>
            <p:cNvSpPr/>
            <p:nvPr/>
          </p:nvSpPr>
          <p:spPr>
            <a:xfrm>
              <a:off x="762" y="1326640"/>
              <a:ext cx="12191365" cy="5531485"/>
            </a:xfrm>
            <a:custGeom>
              <a:avLst/>
              <a:gdLst/>
              <a:ahLst/>
              <a:cxnLst/>
              <a:rect l="l" t="t" r="r" b="b"/>
              <a:pathLst>
                <a:path w="12191365" h="5531484">
                  <a:moveTo>
                    <a:pt x="12191238" y="0"/>
                  </a:moveTo>
                  <a:lnTo>
                    <a:pt x="0" y="0"/>
                  </a:lnTo>
                  <a:lnTo>
                    <a:pt x="0" y="5531356"/>
                  </a:lnTo>
                </a:path>
              </a:pathLst>
            </a:custGeom>
            <a:ln w="19812">
              <a:solidFill>
                <a:srgbClr val="9EC544"/>
              </a:solidFill>
            </a:ln>
          </p:spPr>
          <p:txBody>
            <a:bodyPr wrap="square" lIns="0" tIns="0" rIns="0" bIns="0" rtlCol="0"/>
            <a:lstStyle/>
            <a:p>
              <a:endParaRPr/>
            </a:p>
          </p:txBody>
        </p:sp>
      </p:grpSp>
      <p:sp>
        <p:nvSpPr>
          <p:cNvPr id="7" name="object 7"/>
          <p:cNvSpPr txBox="1"/>
          <p:nvPr/>
        </p:nvSpPr>
        <p:spPr>
          <a:xfrm>
            <a:off x="78739" y="1319250"/>
            <a:ext cx="12034520" cy="756920"/>
          </a:xfrm>
          <a:prstGeom prst="rect">
            <a:avLst/>
          </a:prstGeom>
        </p:spPr>
        <p:txBody>
          <a:bodyPr vert="horz" wrap="square" lIns="0" tIns="12700" rIns="0" bIns="0" rtlCol="0">
            <a:spAutoFit/>
          </a:bodyPr>
          <a:lstStyle/>
          <a:p>
            <a:pPr marL="12700" marR="5080">
              <a:lnSpc>
                <a:spcPct val="120000"/>
              </a:lnSpc>
              <a:spcBef>
                <a:spcPts val="100"/>
              </a:spcBef>
            </a:pPr>
            <a:r>
              <a:rPr sz="2000" b="1" spc="-10" dirty="0">
                <a:solidFill>
                  <a:srgbClr val="0D0D0D"/>
                </a:solidFill>
                <a:latin typeface="Calibri"/>
                <a:cs typeface="Calibri"/>
              </a:rPr>
              <a:t>Real-time</a:t>
            </a:r>
            <a:r>
              <a:rPr sz="2000" b="1" spc="85" dirty="0">
                <a:solidFill>
                  <a:srgbClr val="0D0D0D"/>
                </a:solidFill>
                <a:latin typeface="Calibri"/>
                <a:cs typeface="Calibri"/>
              </a:rPr>
              <a:t> </a:t>
            </a:r>
            <a:r>
              <a:rPr sz="2000" b="1" spc="-15" dirty="0">
                <a:solidFill>
                  <a:srgbClr val="0D0D0D"/>
                </a:solidFill>
                <a:latin typeface="Calibri"/>
                <a:cs typeface="Calibri"/>
              </a:rPr>
              <a:t>interactive</a:t>
            </a:r>
            <a:r>
              <a:rPr sz="2000" b="1" spc="75" dirty="0">
                <a:solidFill>
                  <a:srgbClr val="0D0D0D"/>
                </a:solidFill>
                <a:latin typeface="Calibri"/>
                <a:cs typeface="Calibri"/>
              </a:rPr>
              <a:t> </a:t>
            </a:r>
            <a:r>
              <a:rPr sz="2000" b="1" spc="-10" dirty="0">
                <a:solidFill>
                  <a:srgbClr val="0D0D0D"/>
                </a:solidFill>
                <a:latin typeface="Calibri"/>
                <a:cs typeface="Calibri"/>
              </a:rPr>
              <a:t>graphics</a:t>
            </a:r>
            <a:r>
              <a:rPr sz="2000" b="1" spc="85" dirty="0">
                <a:solidFill>
                  <a:srgbClr val="0D0D0D"/>
                </a:solidFill>
                <a:latin typeface="Calibri"/>
                <a:cs typeface="Calibri"/>
              </a:rPr>
              <a:t> </a:t>
            </a:r>
            <a:r>
              <a:rPr sz="2000" b="1" spc="-5" dirty="0">
                <a:solidFill>
                  <a:srgbClr val="0D0D0D"/>
                </a:solidFill>
                <a:latin typeface="Calibri"/>
                <a:cs typeface="Calibri"/>
              </a:rPr>
              <a:t>with</a:t>
            </a:r>
            <a:r>
              <a:rPr sz="2000" b="1" spc="75" dirty="0">
                <a:solidFill>
                  <a:srgbClr val="0D0D0D"/>
                </a:solidFill>
                <a:latin typeface="Calibri"/>
                <a:cs typeface="Calibri"/>
              </a:rPr>
              <a:t> </a:t>
            </a:r>
            <a:r>
              <a:rPr sz="2000" b="1" spc="-5" dirty="0">
                <a:solidFill>
                  <a:srgbClr val="0D0D0D"/>
                </a:solidFill>
                <a:latin typeface="Calibri"/>
                <a:cs typeface="Calibri"/>
              </a:rPr>
              <a:t>three-dimensional</a:t>
            </a:r>
            <a:r>
              <a:rPr sz="2000" b="1" spc="80" dirty="0">
                <a:solidFill>
                  <a:srgbClr val="0D0D0D"/>
                </a:solidFill>
                <a:latin typeface="Calibri"/>
                <a:cs typeface="Calibri"/>
              </a:rPr>
              <a:t> </a:t>
            </a:r>
            <a:r>
              <a:rPr sz="2000" b="1" dirty="0">
                <a:solidFill>
                  <a:srgbClr val="0D0D0D"/>
                </a:solidFill>
                <a:latin typeface="Calibri"/>
                <a:cs typeface="Calibri"/>
              </a:rPr>
              <a:t>models,</a:t>
            </a:r>
            <a:r>
              <a:rPr sz="2000" b="1" spc="80" dirty="0">
                <a:solidFill>
                  <a:srgbClr val="0D0D0D"/>
                </a:solidFill>
                <a:latin typeface="Calibri"/>
                <a:cs typeface="Calibri"/>
              </a:rPr>
              <a:t> </a:t>
            </a:r>
            <a:r>
              <a:rPr sz="2000" b="1" spc="-5" dirty="0">
                <a:solidFill>
                  <a:srgbClr val="0D0D0D"/>
                </a:solidFill>
                <a:latin typeface="Calibri"/>
                <a:cs typeface="Calibri"/>
              </a:rPr>
              <a:t>combined</a:t>
            </a:r>
            <a:r>
              <a:rPr sz="2000" b="1" spc="90" dirty="0">
                <a:solidFill>
                  <a:srgbClr val="0D0D0D"/>
                </a:solidFill>
                <a:latin typeface="Calibri"/>
                <a:cs typeface="Calibri"/>
              </a:rPr>
              <a:t> </a:t>
            </a:r>
            <a:r>
              <a:rPr sz="2000" b="1" spc="-5" dirty="0">
                <a:solidFill>
                  <a:srgbClr val="0D0D0D"/>
                </a:solidFill>
                <a:latin typeface="Calibri"/>
                <a:cs typeface="Calibri"/>
              </a:rPr>
              <a:t>with</a:t>
            </a:r>
            <a:r>
              <a:rPr sz="2000" b="1" spc="90" dirty="0">
                <a:solidFill>
                  <a:srgbClr val="0D0D0D"/>
                </a:solidFill>
                <a:latin typeface="Calibri"/>
                <a:cs typeface="Calibri"/>
              </a:rPr>
              <a:t> </a:t>
            </a:r>
            <a:r>
              <a:rPr sz="2000" b="1" dirty="0">
                <a:solidFill>
                  <a:srgbClr val="0D0D0D"/>
                </a:solidFill>
                <a:latin typeface="Calibri"/>
                <a:cs typeface="Calibri"/>
              </a:rPr>
              <a:t>a</a:t>
            </a:r>
            <a:r>
              <a:rPr sz="2000" b="1" spc="75" dirty="0">
                <a:solidFill>
                  <a:srgbClr val="0D0D0D"/>
                </a:solidFill>
                <a:latin typeface="Calibri"/>
                <a:cs typeface="Calibri"/>
              </a:rPr>
              <a:t> </a:t>
            </a:r>
            <a:r>
              <a:rPr sz="2000" b="1" spc="-10" dirty="0">
                <a:solidFill>
                  <a:srgbClr val="0D0D0D"/>
                </a:solidFill>
                <a:latin typeface="Calibri"/>
                <a:cs typeface="Calibri"/>
              </a:rPr>
              <a:t>display</a:t>
            </a:r>
            <a:r>
              <a:rPr sz="2000" b="1" spc="80" dirty="0">
                <a:solidFill>
                  <a:srgbClr val="0D0D0D"/>
                </a:solidFill>
                <a:latin typeface="Calibri"/>
                <a:cs typeface="Calibri"/>
              </a:rPr>
              <a:t> </a:t>
            </a:r>
            <a:r>
              <a:rPr sz="2000" b="1" spc="-5" dirty="0">
                <a:solidFill>
                  <a:srgbClr val="0D0D0D"/>
                </a:solidFill>
                <a:latin typeface="Calibri"/>
                <a:cs typeface="Calibri"/>
              </a:rPr>
              <a:t>technology</a:t>
            </a:r>
            <a:r>
              <a:rPr sz="2000" b="1" spc="85" dirty="0">
                <a:solidFill>
                  <a:srgbClr val="0D0D0D"/>
                </a:solidFill>
                <a:latin typeface="Calibri"/>
                <a:cs typeface="Calibri"/>
              </a:rPr>
              <a:t> </a:t>
            </a:r>
            <a:r>
              <a:rPr sz="2000" b="1" spc="-10" dirty="0">
                <a:solidFill>
                  <a:srgbClr val="0D0D0D"/>
                </a:solidFill>
                <a:latin typeface="Calibri"/>
                <a:cs typeface="Calibri"/>
              </a:rPr>
              <a:t>that</a:t>
            </a:r>
            <a:r>
              <a:rPr sz="2000" b="1" spc="85" dirty="0">
                <a:solidFill>
                  <a:srgbClr val="0D0D0D"/>
                </a:solidFill>
                <a:latin typeface="Calibri"/>
                <a:cs typeface="Calibri"/>
              </a:rPr>
              <a:t> </a:t>
            </a:r>
            <a:r>
              <a:rPr sz="2000" b="1" spc="-10" dirty="0">
                <a:solidFill>
                  <a:srgbClr val="0D0D0D"/>
                </a:solidFill>
                <a:latin typeface="Calibri"/>
                <a:cs typeface="Calibri"/>
              </a:rPr>
              <a:t>gives</a:t>
            </a:r>
            <a:r>
              <a:rPr sz="2000" b="1" spc="85" dirty="0">
                <a:solidFill>
                  <a:srgbClr val="0D0D0D"/>
                </a:solidFill>
                <a:latin typeface="Calibri"/>
                <a:cs typeface="Calibri"/>
              </a:rPr>
              <a:t> </a:t>
            </a:r>
            <a:r>
              <a:rPr sz="2000" b="1" dirty="0">
                <a:solidFill>
                  <a:srgbClr val="0D0D0D"/>
                </a:solidFill>
                <a:latin typeface="Calibri"/>
                <a:cs typeface="Calibri"/>
              </a:rPr>
              <a:t>the </a:t>
            </a:r>
            <a:r>
              <a:rPr sz="2000" b="1" spc="-434" dirty="0">
                <a:solidFill>
                  <a:srgbClr val="0D0D0D"/>
                </a:solidFill>
                <a:latin typeface="Calibri"/>
                <a:cs typeface="Calibri"/>
              </a:rPr>
              <a:t> </a:t>
            </a:r>
            <a:r>
              <a:rPr sz="2000" b="1" dirty="0">
                <a:solidFill>
                  <a:srgbClr val="0D0D0D"/>
                </a:solidFill>
                <a:latin typeface="Calibri"/>
                <a:cs typeface="Calibri"/>
              </a:rPr>
              <a:t>user</a:t>
            </a:r>
            <a:r>
              <a:rPr sz="2000" b="1" spc="-15" dirty="0">
                <a:solidFill>
                  <a:srgbClr val="0D0D0D"/>
                </a:solidFill>
                <a:latin typeface="Calibri"/>
                <a:cs typeface="Calibri"/>
              </a:rPr>
              <a:t> </a:t>
            </a:r>
            <a:r>
              <a:rPr sz="2000" b="1" dirty="0">
                <a:solidFill>
                  <a:srgbClr val="0D0D0D"/>
                </a:solidFill>
                <a:latin typeface="Calibri"/>
                <a:cs typeface="Calibri"/>
              </a:rPr>
              <a:t>the</a:t>
            </a:r>
            <a:r>
              <a:rPr sz="2000" b="1" spc="-5" dirty="0">
                <a:solidFill>
                  <a:srgbClr val="0D0D0D"/>
                </a:solidFill>
                <a:latin typeface="Calibri"/>
                <a:cs typeface="Calibri"/>
              </a:rPr>
              <a:t> immersion</a:t>
            </a:r>
            <a:r>
              <a:rPr sz="2000" b="1" spc="-30" dirty="0">
                <a:solidFill>
                  <a:srgbClr val="0D0D0D"/>
                </a:solidFill>
                <a:latin typeface="Calibri"/>
                <a:cs typeface="Calibri"/>
              </a:rPr>
              <a:t> </a:t>
            </a:r>
            <a:r>
              <a:rPr sz="2000" b="1" spc="-5" dirty="0">
                <a:solidFill>
                  <a:srgbClr val="0D0D0D"/>
                </a:solidFill>
                <a:latin typeface="Calibri"/>
                <a:cs typeface="Calibri"/>
              </a:rPr>
              <a:t>in </a:t>
            </a:r>
            <a:r>
              <a:rPr sz="2000" b="1" dirty="0">
                <a:solidFill>
                  <a:srgbClr val="0D0D0D"/>
                </a:solidFill>
                <a:latin typeface="Calibri"/>
                <a:cs typeface="Calibri"/>
              </a:rPr>
              <a:t>the</a:t>
            </a:r>
            <a:r>
              <a:rPr sz="2000" b="1" spc="-5" dirty="0">
                <a:solidFill>
                  <a:srgbClr val="0D0D0D"/>
                </a:solidFill>
                <a:latin typeface="Calibri"/>
                <a:cs typeface="Calibri"/>
              </a:rPr>
              <a:t> </a:t>
            </a:r>
            <a:r>
              <a:rPr sz="2000" b="1" dirty="0">
                <a:solidFill>
                  <a:srgbClr val="0D0D0D"/>
                </a:solidFill>
                <a:latin typeface="Calibri"/>
                <a:cs typeface="Calibri"/>
              </a:rPr>
              <a:t>model</a:t>
            </a:r>
            <a:r>
              <a:rPr sz="2000" b="1" spc="-15" dirty="0">
                <a:solidFill>
                  <a:srgbClr val="0D0D0D"/>
                </a:solidFill>
                <a:latin typeface="Calibri"/>
                <a:cs typeface="Calibri"/>
              </a:rPr>
              <a:t> </a:t>
            </a:r>
            <a:r>
              <a:rPr sz="2000" b="1" spc="-5" dirty="0">
                <a:solidFill>
                  <a:srgbClr val="0D0D0D"/>
                </a:solidFill>
                <a:latin typeface="Calibri"/>
                <a:cs typeface="Calibri"/>
              </a:rPr>
              <a:t>world</a:t>
            </a:r>
            <a:r>
              <a:rPr sz="2000" b="1" spc="-25" dirty="0">
                <a:solidFill>
                  <a:srgbClr val="0D0D0D"/>
                </a:solidFill>
                <a:latin typeface="Calibri"/>
                <a:cs typeface="Calibri"/>
              </a:rPr>
              <a:t> </a:t>
            </a:r>
            <a:r>
              <a:rPr sz="2000" b="1" dirty="0">
                <a:solidFill>
                  <a:srgbClr val="0D0D0D"/>
                </a:solidFill>
                <a:latin typeface="Calibri"/>
                <a:cs typeface="Calibri"/>
              </a:rPr>
              <a:t>and</a:t>
            </a:r>
            <a:r>
              <a:rPr sz="2000" b="1" spc="-10" dirty="0">
                <a:solidFill>
                  <a:srgbClr val="0D0D0D"/>
                </a:solidFill>
                <a:latin typeface="Calibri"/>
                <a:cs typeface="Calibri"/>
              </a:rPr>
              <a:t> </a:t>
            </a:r>
            <a:r>
              <a:rPr sz="2000" b="1" spc="-5" dirty="0">
                <a:solidFill>
                  <a:srgbClr val="0D0D0D"/>
                </a:solidFill>
                <a:latin typeface="Calibri"/>
                <a:cs typeface="Calibri"/>
              </a:rPr>
              <a:t>direct</a:t>
            </a:r>
            <a:r>
              <a:rPr sz="2000" b="1" spc="-10" dirty="0">
                <a:solidFill>
                  <a:srgbClr val="0D0D0D"/>
                </a:solidFill>
                <a:latin typeface="Calibri"/>
                <a:cs typeface="Calibri"/>
              </a:rPr>
              <a:t> </a:t>
            </a:r>
            <a:r>
              <a:rPr sz="2000" b="1" spc="-5" dirty="0">
                <a:solidFill>
                  <a:srgbClr val="0D0D0D"/>
                </a:solidFill>
                <a:latin typeface="Calibri"/>
                <a:cs typeface="Calibri"/>
              </a:rPr>
              <a:t>manipulation.</a:t>
            </a:r>
            <a:endParaRPr sz="2000">
              <a:latin typeface="Calibri"/>
              <a:cs typeface="Calibri"/>
            </a:endParaRPr>
          </a:p>
        </p:txBody>
      </p:sp>
      <p:grpSp>
        <p:nvGrpSpPr>
          <p:cNvPr id="8" name="object 8"/>
          <p:cNvGrpSpPr/>
          <p:nvPr/>
        </p:nvGrpSpPr>
        <p:grpSpPr>
          <a:xfrm>
            <a:off x="1737360" y="3011423"/>
            <a:ext cx="8854440" cy="2476500"/>
            <a:chOff x="1737360" y="3011423"/>
            <a:chExt cx="8854440" cy="2476500"/>
          </a:xfrm>
        </p:grpSpPr>
        <p:pic>
          <p:nvPicPr>
            <p:cNvPr id="9" name="object 9"/>
            <p:cNvPicPr/>
            <p:nvPr/>
          </p:nvPicPr>
          <p:blipFill>
            <a:blip r:embed="rId3" cstate="print"/>
            <a:stretch>
              <a:fillRect/>
            </a:stretch>
          </p:blipFill>
          <p:spPr>
            <a:xfrm>
              <a:off x="1737360" y="3011423"/>
              <a:ext cx="4206240" cy="2476500"/>
            </a:xfrm>
            <a:prstGeom prst="rect">
              <a:avLst/>
            </a:prstGeom>
          </p:spPr>
        </p:pic>
        <p:pic>
          <p:nvPicPr>
            <p:cNvPr id="10" name="object 10"/>
            <p:cNvPicPr/>
            <p:nvPr/>
          </p:nvPicPr>
          <p:blipFill>
            <a:blip r:embed="rId4" cstate="print"/>
            <a:stretch>
              <a:fillRect/>
            </a:stretch>
          </p:blipFill>
          <p:spPr>
            <a:xfrm>
              <a:off x="6190488" y="3011423"/>
              <a:ext cx="4401312" cy="247650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3270504" cy="969263"/>
            </a:xfrm>
            <a:prstGeom prst="rect">
              <a:avLst/>
            </a:prstGeom>
          </p:spPr>
        </p:pic>
        <p:pic>
          <p:nvPicPr>
            <p:cNvPr id="6" name="object 6"/>
            <p:cNvPicPr/>
            <p:nvPr/>
          </p:nvPicPr>
          <p:blipFill>
            <a:blip r:embed="rId3" cstate="print"/>
            <a:stretch>
              <a:fillRect/>
            </a:stretch>
          </p:blipFill>
          <p:spPr>
            <a:xfrm>
              <a:off x="2688336" y="0"/>
              <a:ext cx="1207008" cy="969263"/>
            </a:xfrm>
            <a:prstGeom prst="rect">
              <a:avLst/>
            </a:prstGeom>
          </p:spPr>
        </p:pic>
        <p:pic>
          <p:nvPicPr>
            <p:cNvPr id="7" name="object 7"/>
            <p:cNvPicPr/>
            <p:nvPr/>
          </p:nvPicPr>
          <p:blipFill>
            <a:blip r:embed="rId4" cstate="print"/>
            <a:stretch>
              <a:fillRect/>
            </a:stretch>
          </p:blipFill>
          <p:spPr>
            <a:xfrm>
              <a:off x="3435096" y="0"/>
              <a:ext cx="2442972" cy="969263"/>
            </a:xfrm>
            <a:prstGeom prst="rect">
              <a:avLst/>
            </a:prstGeom>
          </p:spPr>
        </p:pic>
      </p:grpSp>
      <p:sp>
        <p:nvSpPr>
          <p:cNvPr id="8" name="object 8"/>
          <p:cNvSpPr txBox="1">
            <a:spLocks noGrp="1"/>
          </p:cNvSpPr>
          <p:nvPr>
            <p:ph type="title"/>
          </p:nvPr>
        </p:nvSpPr>
        <p:spPr>
          <a:xfrm>
            <a:off x="78739" y="114427"/>
            <a:ext cx="5492750" cy="543560"/>
          </a:xfrm>
          <a:prstGeom prst="rect">
            <a:avLst/>
          </a:prstGeom>
        </p:spPr>
        <p:txBody>
          <a:bodyPr vert="horz" wrap="square" lIns="0" tIns="12065" rIns="0" bIns="0" rtlCol="0">
            <a:spAutoFit/>
          </a:bodyPr>
          <a:lstStyle/>
          <a:p>
            <a:pPr marL="12700">
              <a:lnSpc>
                <a:spcPct val="100000"/>
              </a:lnSpc>
              <a:spcBef>
                <a:spcPts val="95"/>
              </a:spcBef>
            </a:pPr>
            <a:r>
              <a:rPr sz="3400" spc="265" dirty="0"/>
              <a:t>FACTORS</a:t>
            </a:r>
            <a:r>
              <a:rPr sz="3400" spc="175" dirty="0"/>
              <a:t> </a:t>
            </a:r>
            <a:r>
              <a:rPr sz="3400" spc="325" dirty="0"/>
              <a:t>IN</a:t>
            </a:r>
            <a:r>
              <a:rPr sz="3400" spc="200" dirty="0"/>
              <a:t> </a:t>
            </a:r>
            <a:r>
              <a:rPr sz="3400" spc="250" dirty="0"/>
              <a:t>VR</a:t>
            </a:r>
            <a:r>
              <a:rPr sz="3400" spc="204" dirty="0"/>
              <a:t> </a:t>
            </a:r>
            <a:r>
              <a:rPr sz="3400" spc="340" dirty="0"/>
              <a:t>SYSTEM</a:t>
            </a:r>
            <a:endParaRPr sz="3400"/>
          </a:p>
        </p:txBody>
      </p:sp>
      <p:sp>
        <p:nvSpPr>
          <p:cNvPr id="9" name="object 9"/>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21</a:t>
            </a:r>
            <a:endParaRPr sz="1000">
              <a:latin typeface="Cambria"/>
              <a:cs typeface="Cambria"/>
            </a:endParaRPr>
          </a:p>
        </p:txBody>
      </p:sp>
      <p:grpSp>
        <p:nvGrpSpPr>
          <p:cNvPr id="10" name="object 10"/>
          <p:cNvGrpSpPr/>
          <p:nvPr/>
        </p:nvGrpSpPr>
        <p:grpSpPr>
          <a:xfrm>
            <a:off x="-9144" y="827531"/>
            <a:ext cx="12212320" cy="6041390"/>
            <a:chOff x="-9144" y="827531"/>
            <a:chExt cx="12212320" cy="6041390"/>
          </a:xfrm>
        </p:grpSpPr>
        <p:sp>
          <p:nvSpPr>
            <p:cNvPr id="11" name="object 11"/>
            <p:cNvSpPr/>
            <p:nvPr/>
          </p:nvSpPr>
          <p:spPr>
            <a:xfrm>
              <a:off x="761" y="837437"/>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12" name="object 12"/>
            <p:cNvSpPr/>
            <p:nvPr/>
          </p:nvSpPr>
          <p:spPr>
            <a:xfrm>
              <a:off x="761" y="837437"/>
              <a:ext cx="12192000" cy="6021705"/>
            </a:xfrm>
            <a:custGeom>
              <a:avLst/>
              <a:gdLst/>
              <a:ahLst/>
              <a:cxnLst/>
              <a:rect l="l" t="t" r="r" b="b"/>
              <a:pathLst>
                <a:path w="12192000" h="6021705">
                  <a:moveTo>
                    <a:pt x="0" y="6021324"/>
                  </a:moveTo>
                  <a:lnTo>
                    <a:pt x="12192000" y="6021324"/>
                  </a:lnTo>
                  <a:lnTo>
                    <a:pt x="12192000" y="0"/>
                  </a:lnTo>
                  <a:lnTo>
                    <a:pt x="0" y="0"/>
                  </a:lnTo>
                  <a:lnTo>
                    <a:pt x="0" y="6021324"/>
                  </a:lnTo>
                  <a:close/>
                </a:path>
              </a:pathLst>
            </a:custGeom>
            <a:ln w="19812">
              <a:solidFill>
                <a:srgbClr val="9EC544"/>
              </a:solidFill>
            </a:ln>
          </p:spPr>
          <p:txBody>
            <a:bodyPr wrap="square" lIns="0" tIns="0" rIns="0" bIns="0" rtlCol="0"/>
            <a:lstStyle/>
            <a:p>
              <a:endParaRPr/>
            </a:p>
          </p:txBody>
        </p:sp>
      </p:grpSp>
      <p:sp>
        <p:nvSpPr>
          <p:cNvPr id="13" name="object 13"/>
          <p:cNvSpPr txBox="1"/>
          <p:nvPr/>
        </p:nvSpPr>
        <p:spPr>
          <a:xfrm>
            <a:off x="78739" y="898398"/>
            <a:ext cx="11856720" cy="3664585"/>
          </a:xfrm>
          <a:prstGeom prst="rect">
            <a:avLst/>
          </a:prstGeom>
        </p:spPr>
        <p:txBody>
          <a:bodyPr vert="horz" wrap="square" lIns="0" tIns="12065" rIns="0" bIns="0" rtlCol="0">
            <a:spAutoFit/>
          </a:bodyPr>
          <a:lstStyle/>
          <a:p>
            <a:pPr marL="12700">
              <a:lnSpc>
                <a:spcPct val="100000"/>
              </a:lnSpc>
              <a:spcBef>
                <a:spcPts val="95"/>
              </a:spcBef>
            </a:pPr>
            <a:r>
              <a:rPr sz="2800" b="1" spc="40" dirty="0">
                <a:latin typeface="Cambria"/>
                <a:cs typeface="Cambria"/>
              </a:rPr>
              <a:t>Latency:</a:t>
            </a:r>
            <a:endParaRPr sz="2800">
              <a:latin typeface="Cambria"/>
              <a:cs typeface="Cambria"/>
            </a:endParaRPr>
          </a:p>
          <a:p>
            <a:pPr marL="241300" indent="-228600">
              <a:lnSpc>
                <a:spcPct val="100000"/>
              </a:lnSpc>
              <a:spcBef>
                <a:spcPts val="1605"/>
              </a:spcBef>
              <a:buFont typeface="Wingdings"/>
              <a:buChar char=""/>
              <a:tabLst>
                <a:tab pos="241300" algn="l"/>
              </a:tabLst>
            </a:pPr>
            <a:r>
              <a:rPr sz="2000" dirty="0">
                <a:latin typeface="Arial MT"/>
                <a:cs typeface="Arial MT"/>
              </a:rPr>
              <a:t>Latency</a:t>
            </a:r>
            <a:r>
              <a:rPr sz="2000" spc="-30" dirty="0">
                <a:latin typeface="Arial MT"/>
                <a:cs typeface="Arial MT"/>
              </a:rPr>
              <a:t> </a:t>
            </a:r>
            <a:r>
              <a:rPr sz="2000" dirty="0">
                <a:latin typeface="Arial MT"/>
                <a:cs typeface="Arial MT"/>
              </a:rPr>
              <a:t>is the</a:t>
            </a:r>
            <a:r>
              <a:rPr sz="2000" spc="-15" dirty="0">
                <a:latin typeface="Arial MT"/>
                <a:cs typeface="Arial MT"/>
              </a:rPr>
              <a:t> </a:t>
            </a:r>
            <a:r>
              <a:rPr sz="2000" dirty="0">
                <a:latin typeface="Arial MT"/>
                <a:cs typeface="Arial MT"/>
              </a:rPr>
              <a:t>amount</a:t>
            </a:r>
            <a:r>
              <a:rPr sz="2000" spc="-30" dirty="0">
                <a:latin typeface="Arial MT"/>
                <a:cs typeface="Arial MT"/>
              </a:rPr>
              <a:t> </a:t>
            </a:r>
            <a:r>
              <a:rPr sz="2000" dirty="0">
                <a:latin typeface="Arial MT"/>
                <a:cs typeface="Arial MT"/>
              </a:rPr>
              <a:t>of</a:t>
            </a:r>
            <a:r>
              <a:rPr sz="2000" spc="-15" dirty="0">
                <a:latin typeface="Arial MT"/>
                <a:cs typeface="Arial MT"/>
              </a:rPr>
              <a:t> </a:t>
            </a:r>
            <a:r>
              <a:rPr sz="2000" spc="-5" dirty="0">
                <a:latin typeface="Arial MT"/>
                <a:cs typeface="Arial MT"/>
              </a:rPr>
              <a:t>time</a:t>
            </a:r>
            <a:r>
              <a:rPr sz="2000" dirty="0">
                <a:latin typeface="Arial MT"/>
                <a:cs typeface="Arial MT"/>
              </a:rPr>
              <a:t> a</a:t>
            </a:r>
            <a:r>
              <a:rPr sz="2000" spc="-15" dirty="0">
                <a:latin typeface="Arial MT"/>
                <a:cs typeface="Arial MT"/>
              </a:rPr>
              <a:t> </a:t>
            </a:r>
            <a:r>
              <a:rPr sz="2000" dirty="0">
                <a:latin typeface="Arial MT"/>
                <a:cs typeface="Arial MT"/>
              </a:rPr>
              <a:t>message</a:t>
            </a:r>
            <a:r>
              <a:rPr sz="2000" spc="-40" dirty="0">
                <a:latin typeface="Arial MT"/>
                <a:cs typeface="Arial MT"/>
              </a:rPr>
              <a:t> </a:t>
            </a:r>
            <a:r>
              <a:rPr sz="2000" dirty="0">
                <a:latin typeface="Arial MT"/>
                <a:cs typeface="Arial MT"/>
              </a:rPr>
              <a:t>takes</a:t>
            </a:r>
            <a:r>
              <a:rPr sz="2000" spc="-25"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traverse</a:t>
            </a:r>
            <a:r>
              <a:rPr sz="2000" spc="-40"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system.</a:t>
            </a:r>
            <a:endParaRPr sz="2000">
              <a:latin typeface="Arial MT"/>
              <a:cs typeface="Arial MT"/>
            </a:endParaRPr>
          </a:p>
          <a:p>
            <a:pPr marL="241300" marR="528955" indent="-228600">
              <a:lnSpc>
                <a:spcPct val="120100"/>
              </a:lnSpc>
              <a:spcBef>
                <a:spcPts val="1005"/>
              </a:spcBef>
              <a:buFont typeface="Wingdings"/>
              <a:buChar char=""/>
              <a:tabLst>
                <a:tab pos="241300" algn="l"/>
                <a:tab pos="1270000" algn="l"/>
              </a:tabLst>
            </a:pPr>
            <a:r>
              <a:rPr sz="2000" dirty="0">
                <a:latin typeface="Arial MT"/>
                <a:cs typeface="Arial MT"/>
              </a:rPr>
              <a:t>Latency	or</a:t>
            </a:r>
            <a:r>
              <a:rPr sz="2000" spc="-15" dirty="0">
                <a:latin typeface="Arial MT"/>
                <a:cs typeface="Arial MT"/>
              </a:rPr>
              <a:t> </a:t>
            </a:r>
            <a:r>
              <a:rPr sz="2000" dirty="0">
                <a:latin typeface="Arial MT"/>
                <a:cs typeface="Arial MT"/>
              </a:rPr>
              <a:t>lag</a:t>
            </a:r>
            <a:r>
              <a:rPr sz="2000" spc="5"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delay</a:t>
            </a:r>
            <a:r>
              <a:rPr sz="2000" spc="-5" dirty="0">
                <a:latin typeface="Arial MT"/>
                <a:cs typeface="Arial MT"/>
              </a:rPr>
              <a:t> </a:t>
            </a:r>
            <a:r>
              <a:rPr sz="2000" dirty="0">
                <a:latin typeface="Arial MT"/>
                <a:cs typeface="Arial MT"/>
              </a:rPr>
              <a:t>induced</a:t>
            </a:r>
            <a:r>
              <a:rPr sz="2000" spc="-20" dirty="0">
                <a:latin typeface="Arial MT"/>
                <a:cs typeface="Arial MT"/>
              </a:rPr>
              <a:t> </a:t>
            </a:r>
            <a:r>
              <a:rPr sz="2000" dirty="0">
                <a:latin typeface="Arial MT"/>
                <a:cs typeface="Arial MT"/>
              </a:rPr>
              <a:t>by</a:t>
            </a:r>
            <a:r>
              <a:rPr sz="2000" spc="-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various</a:t>
            </a:r>
            <a:r>
              <a:rPr sz="2000" spc="-10" dirty="0">
                <a:latin typeface="Arial MT"/>
                <a:cs typeface="Arial MT"/>
              </a:rPr>
              <a:t> </a:t>
            </a:r>
            <a:r>
              <a:rPr sz="2000" dirty="0">
                <a:latin typeface="Arial MT"/>
                <a:cs typeface="Arial MT"/>
              </a:rPr>
              <a:t>components</a:t>
            </a:r>
            <a:r>
              <a:rPr sz="2000" spc="-3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a</a:t>
            </a:r>
            <a:r>
              <a:rPr sz="2000" spc="5" dirty="0">
                <a:latin typeface="Arial MT"/>
                <a:cs typeface="Arial MT"/>
              </a:rPr>
              <a:t> </a:t>
            </a:r>
            <a:r>
              <a:rPr sz="2000" spc="-5" dirty="0">
                <a:latin typeface="Arial MT"/>
                <a:cs typeface="Arial MT"/>
              </a:rPr>
              <a:t>VR</a:t>
            </a:r>
            <a:r>
              <a:rPr sz="2000" spc="5" dirty="0">
                <a:latin typeface="Arial MT"/>
                <a:cs typeface="Arial MT"/>
              </a:rPr>
              <a:t> </a:t>
            </a:r>
            <a:r>
              <a:rPr sz="2000" dirty="0">
                <a:latin typeface="Arial MT"/>
                <a:cs typeface="Arial MT"/>
              </a:rPr>
              <a:t>system</a:t>
            </a:r>
            <a:r>
              <a:rPr sz="2000" spc="-30" dirty="0">
                <a:latin typeface="Arial MT"/>
                <a:cs typeface="Arial MT"/>
              </a:rPr>
              <a:t> </a:t>
            </a:r>
            <a:r>
              <a:rPr sz="2000" spc="-5" dirty="0">
                <a:latin typeface="Arial MT"/>
                <a:cs typeface="Arial MT"/>
              </a:rPr>
              <a:t>between</a:t>
            </a:r>
            <a:r>
              <a:rPr sz="2000" spc="-25" dirty="0">
                <a:latin typeface="Arial MT"/>
                <a:cs typeface="Arial MT"/>
              </a:rPr>
              <a:t> </a:t>
            </a:r>
            <a:r>
              <a:rPr sz="2000" dirty="0">
                <a:latin typeface="Arial MT"/>
                <a:cs typeface="Arial MT"/>
              </a:rPr>
              <a:t>the</a:t>
            </a:r>
            <a:r>
              <a:rPr sz="2000" spc="-15" dirty="0">
                <a:latin typeface="Arial MT"/>
                <a:cs typeface="Arial MT"/>
              </a:rPr>
              <a:t> </a:t>
            </a:r>
            <a:r>
              <a:rPr sz="2000" spc="5" dirty="0">
                <a:latin typeface="Arial MT"/>
                <a:cs typeface="Arial MT"/>
              </a:rPr>
              <a:t>user’s </a:t>
            </a:r>
            <a:r>
              <a:rPr sz="2000" spc="-540" dirty="0">
                <a:latin typeface="Arial MT"/>
                <a:cs typeface="Arial MT"/>
              </a:rPr>
              <a:t> </a:t>
            </a:r>
            <a:r>
              <a:rPr sz="2000" dirty="0">
                <a:latin typeface="Arial MT"/>
                <a:cs typeface="Arial MT"/>
              </a:rPr>
              <a:t>inputs</a:t>
            </a:r>
            <a:r>
              <a:rPr sz="2000" spc="-1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corresponding</a:t>
            </a:r>
            <a:r>
              <a:rPr sz="2000" spc="-25" dirty="0">
                <a:latin typeface="Arial MT"/>
                <a:cs typeface="Arial MT"/>
              </a:rPr>
              <a:t> </a:t>
            </a:r>
            <a:r>
              <a:rPr sz="2000" dirty="0">
                <a:latin typeface="Arial MT"/>
                <a:cs typeface="Arial MT"/>
              </a:rPr>
              <a:t>response</a:t>
            </a:r>
            <a:r>
              <a:rPr sz="2000" spc="-45" dirty="0">
                <a:latin typeface="Arial MT"/>
                <a:cs typeface="Arial MT"/>
              </a:rPr>
              <a:t> </a:t>
            </a:r>
            <a:r>
              <a:rPr sz="2000" dirty="0">
                <a:latin typeface="Arial MT"/>
                <a:cs typeface="Arial MT"/>
              </a:rPr>
              <a:t>from</a:t>
            </a:r>
            <a:r>
              <a:rPr sz="2000" spc="-2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system</a:t>
            </a:r>
            <a:r>
              <a:rPr sz="2000" spc="-25" dirty="0">
                <a:latin typeface="Arial MT"/>
                <a:cs typeface="Arial MT"/>
              </a:rPr>
              <a:t> </a:t>
            </a:r>
            <a:r>
              <a:rPr sz="2000" dirty="0">
                <a:latin typeface="Arial MT"/>
                <a:cs typeface="Arial MT"/>
              </a:rPr>
              <a:t>in </a:t>
            </a:r>
            <a:r>
              <a:rPr sz="2000" spc="-5" dirty="0">
                <a:latin typeface="Arial MT"/>
                <a:cs typeface="Arial MT"/>
              </a:rPr>
              <a:t>the</a:t>
            </a:r>
            <a:r>
              <a:rPr sz="2000" spc="-10" dirty="0">
                <a:latin typeface="Arial MT"/>
                <a:cs typeface="Arial MT"/>
              </a:rPr>
              <a:t> </a:t>
            </a:r>
            <a:r>
              <a:rPr sz="2000" dirty="0">
                <a:latin typeface="Arial MT"/>
                <a:cs typeface="Arial MT"/>
              </a:rPr>
              <a:t>form</a:t>
            </a:r>
            <a:r>
              <a:rPr sz="2000" spc="-25"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a change</a:t>
            </a:r>
            <a:r>
              <a:rPr sz="2000" spc="-20" dirty="0">
                <a:latin typeface="Arial MT"/>
                <a:cs typeface="Arial MT"/>
              </a:rPr>
              <a:t> </a:t>
            </a:r>
            <a:r>
              <a:rPr sz="2000" dirty="0">
                <a:latin typeface="Arial MT"/>
                <a:cs typeface="Arial MT"/>
              </a:rPr>
              <a:t>in</a:t>
            </a:r>
            <a:r>
              <a:rPr sz="2000" spc="5" dirty="0">
                <a:latin typeface="Arial MT"/>
                <a:cs typeface="Arial MT"/>
              </a:rPr>
              <a:t> </a:t>
            </a:r>
            <a:r>
              <a:rPr sz="2000" spc="-5" dirty="0">
                <a:latin typeface="Arial MT"/>
                <a:cs typeface="Arial MT"/>
              </a:rPr>
              <a:t>the</a:t>
            </a:r>
            <a:r>
              <a:rPr sz="2000" spc="-15" dirty="0">
                <a:latin typeface="Arial MT"/>
                <a:cs typeface="Arial MT"/>
              </a:rPr>
              <a:t> </a:t>
            </a:r>
            <a:r>
              <a:rPr sz="2000" spc="-20" dirty="0">
                <a:latin typeface="Arial MT"/>
                <a:cs typeface="Arial MT"/>
              </a:rPr>
              <a:t>display.</a:t>
            </a:r>
            <a:endParaRPr sz="2000">
              <a:latin typeface="Arial MT"/>
              <a:cs typeface="Arial MT"/>
            </a:endParaRPr>
          </a:p>
          <a:p>
            <a:pPr marL="241300" marR="5080" indent="-228600">
              <a:lnSpc>
                <a:spcPct val="120000"/>
              </a:lnSpc>
              <a:spcBef>
                <a:spcPts val="994"/>
              </a:spcBef>
              <a:buFont typeface="Wingdings"/>
              <a:buChar char=""/>
              <a:tabLst>
                <a:tab pos="297815" algn="l"/>
              </a:tabLst>
            </a:pPr>
            <a:r>
              <a:rPr dirty="0"/>
              <a:t>	</a:t>
            </a:r>
            <a:r>
              <a:rPr sz="2000" dirty="0">
                <a:latin typeface="Arial MT"/>
                <a:cs typeface="Arial MT"/>
              </a:rPr>
              <a:t>As</a:t>
            </a:r>
            <a:r>
              <a:rPr sz="2000" spc="-10" dirty="0">
                <a:latin typeface="Arial MT"/>
                <a:cs typeface="Arial MT"/>
              </a:rPr>
              <a:t> </a:t>
            </a:r>
            <a:r>
              <a:rPr sz="2000" spc="-5" dirty="0">
                <a:latin typeface="Arial MT"/>
                <a:cs typeface="Arial MT"/>
              </a:rPr>
              <a:t>latency</a:t>
            </a:r>
            <a:r>
              <a:rPr sz="2000" spc="-10" dirty="0">
                <a:latin typeface="Arial MT"/>
                <a:cs typeface="Arial MT"/>
              </a:rPr>
              <a:t> </a:t>
            </a:r>
            <a:r>
              <a:rPr sz="2000" dirty="0">
                <a:latin typeface="Arial MT"/>
                <a:cs typeface="Arial MT"/>
              </a:rPr>
              <a:t>increases</a:t>
            </a:r>
            <a:r>
              <a:rPr sz="2000" spc="-30" dirty="0">
                <a:latin typeface="Arial MT"/>
                <a:cs typeface="Arial MT"/>
              </a:rPr>
              <a:t> </a:t>
            </a:r>
            <a:r>
              <a:rPr sz="2000" dirty="0">
                <a:latin typeface="Arial MT"/>
                <a:cs typeface="Arial MT"/>
              </a:rPr>
              <a:t>a</a:t>
            </a:r>
            <a:r>
              <a:rPr sz="2000" spc="-10" dirty="0">
                <a:latin typeface="Arial MT"/>
                <a:cs typeface="Arial MT"/>
              </a:rPr>
              <a:t> </a:t>
            </a:r>
            <a:r>
              <a:rPr sz="2000" spc="5" dirty="0">
                <a:latin typeface="Arial MT"/>
                <a:cs typeface="Arial MT"/>
              </a:rPr>
              <a:t>user’s</a:t>
            </a:r>
            <a:r>
              <a:rPr sz="2000" spc="-15" dirty="0">
                <a:latin typeface="Arial MT"/>
                <a:cs typeface="Arial MT"/>
              </a:rPr>
              <a:t> </a:t>
            </a:r>
            <a:r>
              <a:rPr sz="2000" dirty="0">
                <a:latin typeface="Arial MT"/>
                <a:cs typeface="Arial MT"/>
              </a:rPr>
              <a:t>senses</a:t>
            </a:r>
            <a:r>
              <a:rPr sz="2000" spc="-30" dirty="0">
                <a:latin typeface="Arial MT"/>
                <a:cs typeface="Arial MT"/>
              </a:rPr>
              <a:t> </a:t>
            </a:r>
            <a:r>
              <a:rPr sz="2000" spc="-5" dirty="0">
                <a:latin typeface="Arial MT"/>
                <a:cs typeface="Arial MT"/>
              </a:rPr>
              <a:t>become</a:t>
            </a:r>
            <a:r>
              <a:rPr sz="2000" spc="-30" dirty="0">
                <a:latin typeface="Arial MT"/>
                <a:cs typeface="Arial MT"/>
              </a:rPr>
              <a:t> </a:t>
            </a:r>
            <a:r>
              <a:rPr sz="2000" spc="-5" dirty="0">
                <a:latin typeface="Arial MT"/>
                <a:cs typeface="Arial MT"/>
              </a:rPr>
              <a:t>increasingly</a:t>
            </a:r>
            <a:r>
              <a:rPr sz="2000" spc="30" dirty="0">
                <a:latin typeface="Arial MT"/>
                <a:cs typeface="Arial MT"/>
              </a:rPr>
              <a:t> </a:t>
            </a:r>
            <a:r>
              <a:rPr sz="2000" dirty="0">
                <a:latin typeface="Arial MT"/>
                <a:cs typeface="Arial MT"/>
              </a:rPr>
              <a:t>confused</a:t>
            </a:r>
            <a:r>
              <a:rPr sz="2000" spc="-40" dirty="0">
                <a:latin typeface="Arial MT"/>
                <a:cs typeface="Arial MT"/>
              </a:rPr>
              <a:t> </a:t>
            </a:r>
            <a:r>
              <a:rPr sz="2000" dirty="0">
                <a:latin typeface="Arial MT"/>
                <a:cs typeface="Arial MT"/>
              </a:rPr>
              <a:t>as</a:t>
            </a:r>
            <a:r>
              <a:rPr sz="2000" spc="-5" dirty="0">
                <a:latin typeface="Arial MT"/>
                <a:cs typeface="Arial MT"/>
              </a:rPr>
              <a:t> </a:t>
            </a:r>
            <a:r>
              <a:rPr sz="2000" dirty="0">
                <a:latin typeface="Arial MT"/>
                <a:cs typeface="Arial MT"/>
              </a:rPr>
              <a:t>their</a:t>
            </a:r>
            <a:r>
              <a:rPr sz="2000" spc="-10" dirty="0">
                <a:latin typeface="Arial MT"/>
                <a:cs typeface="Arial MT"/>
              </a:rPr>
              <a:t> </a:t>
            </a:r>
            <a:r>
              <a:rPr sz="2000" dirty="0">
                <a:latin typeface="Arial MT"/>
                <a:cs typeface="Arial MT"/>
              </a:rPr>
              <a:t>actions</a:t>
            </a:r>
            <a:r>
              <a:rPr sz="2000" spc="-15" dirty="0">
                <a:latin typeface="Arial MT"/>
                <a:cs typeface="Arial MT"/>
              </a:rPr>
              <a:t> </a:t>
            </a:r>
            <a:r>
              <a:rPr sz="2000" dirty="0">
                <a:latin typeface="Arial MT"/>
                <a:cs typeface="Arial MT"/>
              </a:rPr>
              <a:t>become</a:t>
            </a:r>
            <a:r>
              <a:rPr sz="2000" spc="-20" dirty="0">
                <a:latin typeface="Arial MT"/>
                <a:cs typeface="Arial MT"/>
              </a:rPr>
              <a:t> </a:t>
            </a:r>
            <a:r>
              <a:rPr sz="2000" dirty="0">
                <a:latin typeface="Arial MT"/>
                <a:cs typeface="Arial MT"/>
              </a:rPr>
              <a:t>more</a:t>
            </a:r>
            <a:r>
              <a:rPr sz="2000" spc="-20" dirty="0">
                <a:latin typeface="Arial MT"/>
                <a:cs typeface="Arial MT"/>
              </a:rPr>
              <a:t> </a:t>
            </a:r>
            <a:r>
              <a:rPr sz="2000" dirty="0">
                <a:latin typeface="Arial MT"/>
                <a:cs typeface="Arial MT"/>
              </a:rPr>
              <a:t>and </a:t>
            </a:r>
            <a:r>
              <a:rPr sz="2000" spc="-540" dirty="0">
                <a:latin typeface="Arial MT"/>
                <a:cs typeface="Arial MT"/>
              </a:rPr>
              <a:t> </a:t>
            </a:r>
            <a:r>
              <a:rPr sz="2000" dirty="0">
                <a:latin typeface="Arial MT"/>
                <a:cs typeface="Arial MT"/>
              </a:rPr>
              <a:t>more</a:t>
            </a:r>
            <a:r>
              <a:rPr sz="2000" spc="-30" dirty="0">
                <a:latin typeface="Arial MT"/>
                <a:cs typeface="Arial MT"/>
              </a:rPr>
              <a:t> </a:t>
            </a:r>
            <a:r>
              <a:rPr sz="2000" dirty="0">
                <a:latin typeface="Arial MT"/>
                <a:cs typeface="Arial MT"/>
              </a:rPr>
              <a:t>delayed</a:t>
            </a:r>
            <a:endParaRPr sz="2000">
              <a:latin typeface="Arial MT"/>
              <a:cs typeface="Arial MT"/>
            </a:endParaRPr>
          </a:p>
          <a:p>
            <a:pPr marL="311150" indent="-299085">
              <a:lnSpc>
                <a:spcPct val="100000"/>
              </a:lnSpc>
              <a:spcBef>
                <a:spcPts val="1475"/>
              </a:spcBef>
              <a:buFont typeface="Wingdings"/>
              <a:buChar char=""/>
              <a:tabLst>
                <a:tab pos="311785" algn="l"/>
              </a:tabLst>
            </a:pPr>
            <a:r>
              <a:rPr sz="2000" dirty="0">
                <a:latin typeface="Arial MT"/>
                <a:cs typeface="Arial MT"/>
              </a:rPr>
              <a:t>Chronic</a:t>
            </a:r>
            <a:r>
              <a:rPr sz="2000" spc="-15" dirty="0">
                <a:latin typeface="Arial MT"/>
                <a:cs typeface="Arial MT"/>
              </a:rPr>
              <a:t> </a:t>
            </a:r>
            <a:r>
              <a:rPr sz="2000" dirty="0">
                <a:latin typeface="Arial MT"/>
                <a:cs typeface="Arial MT"/>
              </a:rPr>
              <a:t>cases</a:t>
            </a:r>
            <a:r>
              <a:rPr sz="2000" spc="-30" dirty="0">
                <a:latin typeface="Arial MT"/>
                <a:cs typeface="Arial MT"/>
              </a:rPr>
              <a:t> </a:t>
            </a:r>
            <a:r>
              <a:rPr sz="2000" dirty="0">
                <a:latin typeface="Arial MT"/>
                <a:cs typeface="Arial MT"/>
              </a:rPr>
              <a:t>can</a:t>
            </a:r>
            <a:r>
              <a:rPr sz="2000" spc="-5" dirty="0">
                <a:latin typeface="Arial MT"/>
                <a:cs typeface="Arial MT"/>
              </a:rPr>
              <a:t> </a:t>
            </a:r>
            <a:r>
              <a:rPr sz="2000" dirty="0">
                <a:latin typeface="Arial MT"/>
                <a:cs typeface="Arial MT"/>
              </a:rPr>
              <a:t>result</a:t>
            </a:r>
            <a:r>
              <a:rPr sz="2000" spc="-25" dirty="0">
                <a:latin typeface="Arial MT"/>
                <a:cs typeface="Arial MT"/>
              </a:rPr>
              <a:t> </a:t>
            </a:r>
            <a:r>
              <a:rPr sz="2000" dirty="0">
                <a:latin typeface="Arial MT"/>
                <a:cs typeface="Arial MT"/>
              </a:rPr>
              <a:t>in simulator</a:t>
            </a:r>
            <a:r>
              <a:rPr sz="2000" spc="-20" dirty="0">
                <a:latin typeface="Arial MT"/>
                <a:cs typeface="Arial MT"/>
              </a:rPr>
              <a:t> </a:t>
            </a:r>
            <a:r>
              <a:rPr sz="2000" dirty="0">
                <a:latin typeface="Arial MT"/>
                <a:cs typeface="Arial MT"/>
              </a:rPr>
              <a:t>sickness,</a:t>
            </a:r>
            <a:r>
              <a:rPr sz="2000" spc="-40" dirty="0">
                <a:latin typeface="Arial MT"/>
                <a:cs typeface="Arial MT"/>
              </a:rPr>
              <a:t> </a:t>
            </a:r>
            <a:r>
              <a:rPr sz="2000" dirty="0">
                <a:latin typeface="Arial MT"/>
                <a:cs typeface="Arial MT"/>
              </a:rPr>
              <a:t>hence</a:t>
            </a:r>
            <a:r>
              <a:rPr sz="2000" spc="-25" dirty="0">
                <a:latin typeface="Arial MT"/>
                <a:cs typeface="Arial MT"/>
              </a:rPr>
              <a:t> </a:t>
            </a:r>
            <a:r>
              <a:rPr sz="2000" dirty="0">
                <a:latin typeface="Arial MT"/>
                <a:cs typeface="Arial MT"/>
              </a:rPr>
              <a:t>latency</a:t>
            </a:r>
            <a:r>
              <a:rPr sz="2000" spc="375" dirty="0">
                <a:latin typeface="Arial MT"/>
                <a:cs typeface="Arial MT"/>
              </a:rPr>
              <a:t> </a:t>
            </a:r>
            <a:r>
              <a:rPr sz="2000" dirty="0">
                <a:latin typeface="Arial MT"/>
                <a:cs typeface="Arial MT"/>
              </a:rPr>
              <a:t>must</a:t>
            </a:r>
            <a:r>
              <a:rPr sz="2000" spc="-25" dirty="0">
                <a:latin typeface="Arial MT"/>
                <a:cs typeface="Arial MT"/>
              </a:rPr>
              <a:t> </a:t>
            </a:r>
            <a:r>
              <a:rPr sz="2000" dirty="0">
                <a:latin typeface="Arial MT"/>
                <a:cs typeface="Arial MT"/>
              </a:rPr>
              <a:t>be</a:t>
            </a:r>
            <a:r>
              <a:rPr sz="2000" spc="-10" dirty="0">
                <a:latin typeface="Arial MT"/>
                <a:cs typeface="Arial MT"/>
              </a:rPr>
              <a:t> </a:t>
            </a:r>
            <a:r>
              <a:rPr sz="2000" dirty="0">
                <a:latin typeface="Arial MT"/>
                <a:cs typeface="Arial MT"/>
              </a:rPr>
              <a:t>kept</a:t>
            </a:r>
            <a:r>
              <a:rPr sz="2000" spc="-15"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a minimum.</a:t>
            </a:r>
            <a:endParaRPr sz="2000">
              <a:latin typeface="Arial MT"/>
              <a:cs typeface="Arial MT"/>
            </a:endParaRPr>
          </a:p>
          <a:p>
            <a:pPr marL="241300" indent="-228600">
              <a:lnSpc>
                <a:spcPct val="100000"/>
              </a:lnSpc>
              <a:spcBef>
                <a:spcPts val="1490"/>
              </a:spcBef>
              <a:buFont typeface="Wingdings"/>
              <a:buChar char=""/>
              <a:tabLst>
                <a:tab pos="241300" algn="l"/>
              </a:tabLst>
            </a:pPr>
            <a:r>
              <a:rPr sz="2000" dirty="0">
                <a:latin typeface="Arial MT"/>
                <a:cs typeface="Arial MT"/>
              </a:rPr>
              <a:t>Latency</a:t>
            </a:r>
            <a:r>
              <a:rPr sz="2000" spc="-50" dirty="0">
                <a:latin typeface="Arial MT"/>
                <a:cs typeface="Arial MT"/>
              </a:rPr>
              <a:t> </a:t>
            </a:r>
            <a:r>
              <a:rPr sz="2000" dirty="0">
                <a:latin typeface="Arial MT"/>
                <a:cs typeface="Arial MT"/>
              </a:rPr>
              <a:t>&lt;</a:t>
            </a:r>
            <a:r>
              <a:rPr sz="2000" spc="-30" dirty="0">
                <a:latin typeface="Arial MT"/>
                <a:cs typeface="Arial MT"/>
              </a:rPr>
              <a:t> </a:t>
            </a:r>
            <a:r>
              <a:rPr sz="2000" dirty="0">
                <a:latin typeface="Arial MT"/>
                <a:cs typeface="Arial MT"/>
              </a:rPr>
              <a:t>50</a:t>
            </a:r>
            <a:r>
              <a:rPr sz="2000" spc="-30" dirty="0">
                <a:latin typeface="Arial MT"/>
                <a:cs typeface="Arial MT"/>
              </a:rPr>
              <a:t> </a:t>
            </a:r>
            <a:r>
              <a:rPr sz="2000" spc="-5" dirty="0">
                <a:latin typeface="Arial MT"/>
                <a:cs typeface="Arial MT"/>
              </a:rPr>
              <a:t>ms</a:t>
            </a:r>
            <a:endParaRPr sz="2000">
              <a:latin typeface="Arial MT"/>
              <a:cs typeface="Arial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5914644" cy="969263"/>
            </a:xfrm>
            <a:prstGeom prst="rect">
              <a:avLst/>
            </a:prstGeom>
          </p:spPr>
        </p:pic>
      </p:grpSp>
      <p:sp>
        <p:nvSpPr>
          <p:cNvPr id="6" name="object 6"/>
          <p:cNvSpPr txBox="1">
            <a:spLocks noGrp="1"/>
          </p:cNvSpPr>
          <p:nvPr>
            <p:ph type="title"/>
          </p:nvPr>
        </p:nvSpPr>
        <p:spPr>
          <a:xfrm>
            <a:off x="78739" y="114427"/>
            <a:ext cx="5525770" cy="543560"/>
          </a:xfrm>
          <a:prstGeom prst="rect">
            <a:avLst/>
          </a:prstGeom>
        </p:spPr>
        <p:txBody>
          <a:bodyPr vert="horz" wrap="square" lIns="0" tIns="12065" rIns="0" bIns="0" rtlCol="0">
            <a:spAutoFit/>
          </a:bodyPr>
          <a:lstStyle/>
          <a:p>
            <a:pPr marL="12700">
              <a:lnSpc>
                <a:spcPct val="100000"/>
              </a:lnSpc>
              <a:spcBef>
                <a:spcPts val="95"/>
              </a:spcBef>
            </a:pPr>
            <a:r>
              <a:rPr sz="3400" spc="55" dirty="0"/>
              <a:t>3D</a:t>
            </a:r>
            <a:r>
              <a:rPr sz="3400" spc="185" dirty="0"/>
              <a:t> </a:t>
            </a:r>
            <a:r>
              <a:rPr sz="3400" spc="260" dirty="0"/>
              <a:t>POSITION</a:t>
            </a:r>
            <a:r>
              <a:rPr sz="3400" spc="155" dirty="0"/>
              <a:t> </a:t>
            </a:r>
            <a:r>
              <a:rPr sz="3400" spc="305" dirty="0"/>
              <a:t>TRACKERS</a:t>
            </a:r>
            <a:endParaRPr sz="3400"/>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22</a:t>
            </a:r>
            <a:endParaRPr sz="1000">
              <a:latin typeface="Cambria"/>
              <a:cs typeface="Cambria"/>
            </a:endParaRPr>
          </a:p>
        </p:txBody>
      </p:sp>
      <p:grpSp>
        <p:nvGrpSpPr>
          <p:cNvPr id="8" name="object 8"/>
          <p:cNvGrpSpPr/>
          <p:nvPr/>
        </p:nvGrpSpPr>
        <p:grpSpPr>
          <a:xfrm>
            <a:off x="3098292" y="850390"/>
            <a:ext cx="9083040" cy="5927090"/>
            <a:chOff x="3098292" y="850390"/>
            <a:chExt cx="9083040" cy="5927090"/>
          </a:xfrm>
        </p:grpSpPr>
        <p:pic>
          <p:nvPicPr>
            <p:cNvPr id="9" name="object 9"/>
            <p:cNvPicPr/>
            <p:nvPr/>
          </p:nvPicPr>
          <p:blipFill>
            <a:blip r:embed="rId3" cstate="print"/>
            <a:stretch>
              <a:fillRect/>
            </a:stretch>
          </p:blipFill>
          <p:spPr>
            <a:xfrm>
              <a:off x="3098292" y="850390"/>
              <a:ext cx="9083040" cy="5926836"/>
            </a:xfrm>
            <a:prstGeom prst="rect">
              <a:avLst/>
            </a:prstGeom>
          </p:spPr>
        </p:pic>
        <p:pic>
          <p:nvPicPr>
            <p:cNvPr id="10" name="object 10"/>
            <p:cNvPicPr/>
            <p:nvPr/>
          </p:nvPicPr>
          <p:blipFill>
            <a:blip r:embed="rId4" cstate="print"/>
            <a:stretch>
              <a:fillRect/>
            </a:stretch>
          </p:blipFill>
          <p:spPr>
            <a:xfrm>
              <a:off x="4139184" y="3418332"/>
              <a:ext cx="743712" cy="830580"/>
            </a:xfrm>
            <a:prstGeom prst="rect">
              <a:avLst/>
            </a:prstGeom>
          </p:spPr>
        </p:pic>
        <p:pic>
          <p:nvPicPr>
            <p:cNvPr id="11" name="object 11"/>
            <p:cNvPicPr/>
            <p:nvPr/>
          </p:nvPicPr>
          <p:blipFill>
            <a:blip r:embed="rId5" cstate="print"/>
            <a:stretch>
              <a:fillRect/>
            </a:stretch>
          </p:blipFill>
          <p:spPr>
            <a:xfrm>
              <a:off x="4383024" y="3418332"/>
              <a:ext cx="632460" cy="830580"/>
            </a:xfrm>
            <a:prstGeom prst="rect">
              <a:avLst/>
            </a:prstGeom>
          </p:spPr>
        </p:pic>
        <p:pic>
          <p:nvPicPr>
            <p:cNvPr id="12" name="object 12"/>
            <p:cNvPicPr/>
            <p:nvPr/>
          </p:nvPicPr>
          <p:blipFill>
            <a:blip r:embed="rId6" cstate="print"/>
            <a:stretch>
              <a:fillRect/>
            </a:stretch>
          </p:blipFill>
          <p:spPr>
            <a:xfrm>
              <a:off x="4515612" y="3418332"/>
              <a:ext cx="6265164" cy="830580"/>
            </a:xfrm>
            <a:prstGeom prst="rect">
              <a:avLst/>
            </a:prstGeom>
          </p:spPr>
        </p:pic>
      </p:grpSp>
      <p:sp>
        <p:nvSpPr>
          <p:cNvPr id="13" name="object 13"/>
          <p:cNvSpPr txBox="1"/>
          <p:nvPr/>
        </p:nvSpPr>
        <p:spPr>
          <a:xfrm>
            <a:off x="4353305" y="3508628"/>
            <a:ext cx="6167120" cy="467995"/>
          </a:xfrm>
          <a:prstGeom prst="rect">
            <a:avLst/>
          </a:prstGeom>
        </p:spPr>
        <p:txBody>
          <a:bodyPr vert="horz" wrap="square" lIns="0" tIns="13335" rIns="0" bIns="0" rtlCol="0">
            <a:spAutoFit/>
          </a:bodyPr>
          <a:lstStyle/>
          <a:p>
            <a:pPr marL="12700">
              <a:lnSpc>
                <a:spcPct val="100000"/>
              </a:lnSpc>
              <a:spcBef>
                <a:spcPts val="105"/>
              </a:spcBef>
            </a:pPr>
            <a:r>
              <a:rPr sz="2900" b="1" spc="320" dirty="0">
                <a:solidFill>
                  <a:srgbClr val="D9D9D9"/>
                </a:solidFill>
                <a:latin typeface="Cambria"/>
                <a:cs typeface="Cambria"/>
              </a:rPr>
              <a:t>6-DEGREES</a:t>
            </a:r>
            <a:r>
              <a:rPr sz="2900" b="1" spc="300" dirty="0">
                <a:solidFill>
                  <a:srgbClr val="D9D9D9"/>
                </a:solidFill>
                <a:latin typeface="Cambria"/>
                <a:cs typeface="Cambria"/>
              </a:rPr>
              <a:t> </a:t>
            </a:r>
            <a:r>
              <a:rPr sz="2900" b="1" spc="340" dirty="0">
                <a:solidFill>
                  <a:srgbClr val="D9D9D9"/>
                </a:solidFill>
                <a:latin typeface="Cambria"/>
                <a:cs typeface="Cambria"/>
              </a:rPr>
              <a:t>OF </a:t>
            </a:r>
            <a:r>
              <a:rPr sz="2900" b="1" spc="220" dirty="0">
                <a:solidFill>
                  <a:srgbClr val="D9D9D9"/>
                </a:solidFill>
                <a:latin typeface="Cambria"/>
                <a:cs typeface="Cambria"/>
              </a:rPr>
              <a:t>FREEDOM(DOF)</a:t>
            </a:r>
            <a:endParaRPr sz="2900" dirty="0">
              <a:latin typeface="Cambria"/>
              <a:cs typeface="Cambria"/>
            </a:endParaRPr>
          </a:p>
        </p:txBody>
      </p:sp>
      <p:grpSp>
        <p:nvGrpSpPr>
          <p:cNvPr id="14" name="object 14"/>
          <p:cNvGrpSpPr/>
          <p:nvPr/>
        </p:nvGrpSpPr>
        <p:grpSpPr>
          <a:xfrm>
            <a:off x="-9144" y="841246"/>
            <a:ext cx="3129280" cy="5930265"/>
            <a:chOff x="-9144" y="841246"/>
            <a:chExt cx="3129280" cy="5930265"/>
          </a:xfrm>
        </p:grpSpPr>
        <p:sp>
          <p:nvSpPr>
            <p:cNvPr id="15" name="object 15"/>
            <p:cNvSpPr/>
            <p:nvPr/>
          </p:nvSpPr>
          <p:spPr>
            <a:xfrm>
              <a:off x="761" y="851152"/>
              <a:ext cx="3108960" cy="5910580"/>
            </a:xfrm>
            <a:custGeom>
              <a:avLst/>
              <a:gdLst/>
              <a:ahLst/>
              <a:cxnLst/>
              <a:rect l="l" t="t" r="r" b="b"/>
              <a:pathLst>
                <a:path w="3108960" h="5910580">
                  <a:moveTo>
                    <a:pt x="3108960" y="0"/>
                  </a:moveTo>
                  <a:lnTo>
                    <a:pt x="0" y="0"/>
                  </a:lnTo>
                  <a:lnTo>
                    <a:pt x="0" y="5910072"/>
                  </a:lnTo>
                  <a:lnTo>
                    <a:pt x="3108960" y="5910072"/>
                  </a:lnTo>
                  <a:lnTo>
                    <a:pt x="3108960" y="0"/>
                  </a:lnTo>
                  <a:close/>
                </a:path>
              </a:pathLst>
            </a:custGeom>
            <a:solidFill>
              <a:srgbClr val="043C66"/>
            </a:solidFill>
          </p:spPr>
          <p:txBody>
            <a:bodyPr wrap="square" lIns="0" tIns="0" rIns="0" bIns="0" rtlCol="0"/>
            <a:lstStyle/>
            <a:p>
              <a:endParaRPr/>
            </a:p>
          </p:txBody>
        </p:sp>
        <p:sp>
          <p:nvSpPr>
            <p:cNvPr id="16" name="object 16"/>
            <p:cNvSpPr/>
            <p:nvPr/>
          </p:nvSpPr>
          <p:spPr>
            <a:xfrm>
              <a:off x="761" y="851152"/>
              <a:ext cx="3108960" cy="5910580"/>
            </a:xfrm>
            <a:custGeom>
              <a:avLst/>
              <a:gdLst/>
              <a:ahLst/>
              <a:cxnLst/>
              <a:rect l="l" t="t" r="r" b="b"/>
              <a:pathLst>
                <a:path w="3108960" h="5910580">
                  <a:moveTo>
                    <a:pt x="0" y="5910072"/>
                  </a:moveTo>
                  <a:lnTo>
                    <a:pt x="3108960" y="5910072"/>
                  </a:lnTo>
                  <a:lnTo>
                    <a:pt x="3108960" y="0"/>
                  </a:lnTo>
                  <a:lnTo>
                    <a:pt x="0" y="0"/>
                  </a:lnTo>
                  <a:lnTo>
                    <a:pt x="0" y="5910072"/>
                  </a:lnTo>
                  <a:close/>
                </a:path>
              </a:pathLst>
            </a:custGeom>
            <a:ln w="19812">
              <a:solidFill>
                <a:srgbClr val="000000"/>
              </a:solidFill>
            </a:ln>
          </p:spPr>
          <p:txBody>
            <a:bodyPr wrap="square" lIns="0" tIns="0" rIns="0" bIns="0" rtlCol="0"/>
            <a:lstStyle/>
            <a:p>
              <a:endParaRPr/>
            </a:p>
          </p:txBody>
        </p:sp>
      </p:grpSp>
      <p:sp>
        <p:nvSpPr>
          <p:cNvPr id="17" name="object 17"/>
          <p:cNvSpPr txBox="1"/>
          <p:nvPr/>
        </p:nvSpPr>
        <p:spPr>
          <a:xfrm>
            <a:off x="91439" y="879094"/>
            <a:ext cx="2803525" cy="757555"/>
          </a:xfrm>
          <a:prstGeom prst="rect">
            <a:avLst/>
          </a:prstGeom>
        </p:spPr>
        <p:txBody>
          <a:bodyPr vert="horz" wrap="square" lIns="0" tIns="12700" rIns="0" bIns="0" rtlCol="0">
            <a:spAutoFit/>
          </a:bodyPr>
          <a:lstStyle/>
          <a:p>
            <a:pPr marR="5080">
              <a:lnSpc>
                <a:spcPct val="100000"/>
              </a:lnSpc>
              <a:spcBef>
                <a:spcPts val="100"/>
              </a:spcBef>
            </a:pPr>
            <a:r>
              <a:rPr sz="2400" b="1" spc="55" dirty="0">
                <a:solidFill>
                  <a:srgbClr val="FFFFFF"/>
                </a:solidFill>
                <a:latin typeface="Cambria"/>
                <a:cs typeface="Cambria"/>
              </a:rPr>
              <a:t>IMU(Inertial </a:t>
            </a:r>
            <a:r>
              <a:rPr sz="2400" b="1" spc="60" dirty="0">
                <a:solidFill>
                  <a:srgbClr val="FFFFFF"/>
                </a:solidFill>
                <a:latin typeface="Cambria"/>
                <a:cs typeface="Cambria"/>
              </a:rPr>
              <a:t> </a:t>
            </a:r>
            <a:r>
              <a:rPr sz="2400" b="1" spc="10" dirty="0">
                <a:solidFill>
                  <a:srgbClr val="FFFFFF"/>
                </a:solidFill>
                <a:latin typeface="Cambria"/>
                <a:cs typeface="Cambria"/>
              </a:rPr>
              <a:t>Measurement</a:t>
            </a:r>
            <a:r>
              <a:rPr sz="2400" b="1" spc="40" dirty="0">
                <a:solidFill>
                  <a:srgbClr val="FFFFFF"/>
                </a:solidFill>
                <a:latin typeface="Cambria"/>
                <a:cs typeface="Cambria"/>
              </a:rPr>
              <a:t> </a:t>
            </a:r>
            <a:r>
              <a:rPr sz="2400" b="1" spc="50" dirty="0">
                <a:solidFill>
                  <a:srgbClr val="FFFFFF"/>
                </a:solidFill>
                <a:latin typeface="Cambria"/>
                <a:cs typeface="Cambria"/>
              </a:rPr>
              <a:t>Unit)</a:t>
            </a:r>
            <a:endParaRPr sz="2400">
              <a:latin typeface="Cambria"/>
              <a:cs typeface="Cambria"/>
            </a:endParaRPr>
          </a:p>
        </p:txBody>
      </p:sp>
      <p:sp>
        <p:nvSpPr>
          <p:cNvPr id="18" name="object 18"/>
          <p:cNvSpPr txBox="1"/>
          <p:nvPr/>
        </p:nvSpPr>
        <p:spPr>
          <a:xfrm>
            <a:off x="91439" y="1943226"/>
            <a:ext cx="820419" cy="1031240"/>
          </a:xfrm>
          <a:prstGeom prst="rect">
            <a:avLst/>
          </a:prstGeom>
        </p:spPr>
        <p:txBody>
          <a:bodyPr vert="horz" wrap="square" lIns="0" tIns="12065" rIns="0" bIns="0" rtlCol="0">
            <a:spAutoFit/>
          </a:bodyPr>
          <a:lstStyle/>
          <a:p>
            <a:pPr marR="5080">
              <a:lnSpc>
                <a:spcPct val="100000"/>
              </a:lnSpc>
              <a:spcBef>
                <a:spcPts val="95"/>
              </a:spcBef>
              <a:tabLst>
                <a:tab pos="508634" algn="l"/>
              </a:tabLst>
            </a:pPr>
            <a:r>
              <a:rPr sz="2200" spc="-5" dirty="0">
                <a:solidFill>
                  <a:srgbClr val="FFFFFF"/>
                </a:solidFill>
                <a:latin typeface="Arial MT"/>
                <a:cs typeface="Arial MT"/>
              </a:rPr>
              <a:t>It	is </a:t>
            </a:r>
            <a:r>
              <a:rPr sz="2200" dirty="0">
                <a:solidFill>
                  <a:srgbClr val="FFFFFF"/>
                </a:solidFill>
                <a:latin typeface="Arial MT"/>
                <a:cs typeface="Arial MT"/>
              </a:rPr>
              <a:t> </a:t>
            </a:r>
            <a:r>
              <a:rPr sz="2200" spc="-5" dirty="0">
                <a:solidFill>
                  <a:srgbClr val="FFFFFF"/>
                </a:solidFill>
                <a:latin typeface="Arial MT"/>
                <a:cs typeface="Arial MT"/>
              </a:rPr>
              <a:t>devi</a:t>
            </a:r>
            <a:r>
              <a:rPr sz="2200" dirty="0">
                <a:solidFill>
                  <a:srgbClr val="FFFFFF"/>
                </a:solidFill>
                <a:latin typeface="Arial MT"/>
                <a:cs typeface="Arial MT"/>
              </a:rPr>
              <a:t>c</a:t>
            </a:r>
            <a:r>
              <a:rPr sz="2200" spc="-5" dirty="0">
                <a:solidFill>
                  <a:srgbClr val="FFFFFF"/>
                </a:solidFill>
                <a:latin typeface="Arial MT"/>
                <a:cs typeface="Arial MT"/>
              </a:rPr>
              <a:t>e  and</a:t>
            </a:r>
            <a:endParaRPr sz="2200">
              <a:latin typeface="Arial MT"/>
              <a:cs typeface="Arial MT"/>
            </a:endParaRPr>
          </a:p>
        </p:txBody>
      </p:sp>
      <p:sp>
        <p:nvSpPr>
          <p:cNvPr id="19" name="object 19"/>
          <p:cNvSpPr txBox="1"/>
          <p:nvPr/>
        </p:nvSpPr>
        <p:spPr>
          <a:xfrm>
            <a:off x="1109472" y="1943226"/>
            <a:ext cx="1920875" cy="1031240"/>
          </a:xfrm>
          <a:prstGeom prst="rect">
            <a:avLst/>
          </a:prstGeom>
        </p:spPr>
        <p:txBody>
          <a:bodyPr vert="horz" wrap="square" lIns="0" tIns="12065" rIns="0" bIns="0" rtlCol="0">
            <a:spAutoFit/>
          </a:bodyPr>
          <a:lstStyle/>
          <a:p>
            <a:pPr marR="5080" indent="46990" algn="just">
              <a:lnSpc>
                <a:spcPct val="100000"/>
              </a:lnSpc>
              <a:spcBef>
                <a:spcPts val="95"/>
              </a:spcBef>
            </a:pPr>
            <a:r>
              <a:rPr sz="2200" spc="-5" dirty="0">
                <a:solidFill>
                  <a:srgbClr val="FFFFFF"/>
                </a:solidFill>
                <a:latin typeface="Arial MT"/>
                <a:cs typeface="Arial MT"/>
              </a:rPr>
              <a:t>an</a:t>
            </a:r>
            <a:r>
              <a:rPr sz="2200" dirty="0">
                <a:solidFill>
                  <a:srgbClr val="FFFFFF"/>
                </a:solidFill>
                <a:latin typeface="Arial MT"/>
                <a:cs typeface="Arial MT"/>
              </a:rPr>
              <a:t> </a:t>
            </a:r>
            <a:r>
              <a:rPr sz="2200" spc="-5" dirty="0">
                <a:solidFill>
                  <a:srgbClr val="FFFFFF"/>
                </a:solidFill>
                <a:latin typeface="Arial MT"/>
                <a:cs typeface="Arial MT"/>
              </a:rPr>
              <a:t>electronic </a:t>
            </a:r>
            <a:r>
              <a:rPr sz="2200" spc="-600" dirty="0">
                <a:solidFill>
                  <a:srgbClr val="FFFFFF"/>
                </a:solidFill>
                <a:latin typeface="Arial MT"/>
                <a:cs typeface="Arial MT"/>
              </a:rPr>
              <a:t> </a:t>
            </a:r>
            <a:r>
              <a:rPr sz="2200" spc="-5" dirty="0">
                <a:solidFill>
                  <a:srgbClr val="FFFFFF"/>
                </a:solidFill>
                <a:latin typeface="Arial MT"/>
                <a:cs typeface="Arial MT"/>
              </a:rPr>
              <a:t>that</a:t>
            </a:r>
            <a:r>
              <a:rPr sz="2200" dirty="0">
                <a:solidFill>
                  <a:srgbClr val="FFFFFF"/>
                </a:solidFill>
                <a:latin typeface="Arial MT"/>
                <a:cs typeface="Arial MT"/>
              </a:rPr>
              <a:t> </a:t>
            </a:r>
            <a:r>
              <a:rPr sz="2200" spc="-5" dirty="0">
                <a:solidFill>
                  <a:srgbClr val="FFFFFF"/>
                </a:solidFill>
                <a:latin typeface="Arial MT"/>
                <a:cs typeface="Arial MT"/>
              </a:rPr>
              <a:t>measures </a:t>
            </a:r>
            <a:r>
              <a:rPr sz="2200" spc="-600" dirty="0">
                <a:solidFill>
                  <a:srgbClr val="FFFFFF"/>
                </a:solidFill>
                <a:latin typeface="Arial MT"/>
                <a:cs typeface="Arial MT"/>
              </a:rPr>
              <a:t> </a:t>
            </a:r>
            <a:r>
              <a:rPr sz="2200" spc="-5" dirty="0">
                <a:solidFill>
                  <a:srgbClr val="FFFFFF"/>
                </a:solidFill>
                <a:latin typeface="Arial MT"/>
                <a:cs typeface="Arial MT"/>
              </a:rPr>
              <a:t>reports</a:t>
            </a:r>
            <a:r>
              <a:rPr sz="2200" spc="140" dirty="0">
                <a:solidFill>
                  <a:srgbClr val="FFFFFF"/>
                </a:solidFill>
                <a:latin typeface="Arial MT"/>
                <a:cs typeface="Arial MT"/>
              </a:rPr>
              <a:t> </a:t>
            </a:r>
            <a:r>
              <a:rPr sz="2200" spc="-5" dirty="0">
                <a:solidFill>
                  <a:srgbClr val="FFFFFF"/>
                </a:solidFill>
                <a:latin typeface="Arial MT"/>
                <a:cs typeface="Arial MT"/>
              </a:rPr>
              <a:t>a</a:t>
            </a:r>
            <a:endParaRPr sz="2200">
              <a:latin typeface="Arial MT"/>
              <a:cs typeface="Arial MT"/>
            </a:endParaRPr>
          </a:p>
        </p:txBody>
      </p:sp>
      <p:sp>
        <p:nvSpPr>
          <p:cNvPr id="20" name="object 20"/>
          <p:cNvSpPr txBox="1"/>
          <p:nvPr/>
        </p:nvSpPr>
        <p:spPr>
          <a:xfrm>
            <a:off x="91439" y="2948762"/>
            <a:ext cx="2938145" cy="360680"/>
          </a:xfrm>
          <a:prstGeom prst="rect">
            <a:avLst/>
          </a:prstGeom>
        </p:spPr>
        <p:txBody>
          <a:bodyPr vert="horz" wrap="square" lIns="0" tIns="12065" rIns="0" bIns="0" rtlCol="0">
            <a:spAutoFit/>
          </a:bodyPr>
          <a:lstStyle/>
          <a:p>
            <a:pPr>
              <a:lnSpc>
                <a:spcPct val="100000"/>
              </a:lnSpc>
              <a:spcBef>
                <a:spcPts val="95"/>
              </a:spcBef>
            </a:pPr>
            <a:r>
              <a:rPr sz="2200" spc="-5" dirty="0">
                <a:solidFill>
                  <a:srgbClr val="FFFFFF"/>
                </a:solidFill>
                <a:latin typeface="Arial MT"/>
                <a:cs typeface="Arial MT"/>
              </a:rPr>
              <a:t>body's</a:t>
            </a:r>
            <a:r>
              <a:rPr sz="2200" spc="90" dirty="0">
                <a:solidFill>
                  <a:srgbClr val="FFFFFF"/>
                </a:solidFill>
                <a:latin typeface="Arial MT"/>
                <a:cs typeface="Arial MT"/>
              </a:rPr>
              <a:t> </a:t>
            </a:r>
            <a:r>
              <a:rPr sz="2200" dirty="0">
                <a:solidFill>
                  <a:srgbClr val="FFFFFF"/>
                </a:solidFill>
                <a:latin typeface="Arial MT"/>
                <a:cs typeface="Arial MT"/>
              </a:rPr>
              <a:t>specific,</a:t>
            </a:r>
            <a:r>
              <a:rPr sz="2200" spc="95" dirty="0">
                <a:solidFill>
                  <a:srgbClr val="FFFFFF"/>
                </a:solidFill>
                <a:latin typeface="Arial MT"/>
                <a:cs typeface="Arial MT"/>
              </a:rPr>
              <a:t> </a:t>
            </a:r>
            <a:r>
              <a:rPr sz="2200" spc="-5" dirty="0">
                <a:solidFill>
                  <a:srgbClr val="FFFFFF"/>
                </a:solidFill>
                <a:latin typeface="Arial MT"/>
                <a:cs typeface="Arial MT"/>
              </a:rPr>
              <a:t>angular</a:t>
            </a:r>
            <a:endParaRPr sz="2200">
              <a:latin typeface="Arial MT"/>
              <a:cs typeface="Arial MT"/>
            </a:endParaRPr>
          </a:p>
        </p:txBody>
      </p:sp>
      <p:sp>
        <p:nvSpPr>
          <p:cNvPr id="21" name="object 21"/>
          <p:cNvSpPr txBox="1"/>
          <p:nvPr/>
        </p:nvSpPr>
        <p:spPr>
          <a:xfrm>
            <a:off x="91439" y="3284601"/>
            <a:ext cx="2938780" cy="2372360"/>
          </a:xfrm>
          <a:prstGeom prst="rect">
            <a:avLst/>
          </a:prstGeom>
        </p:spPr>
        <p:txBody>
          <a:bodyPr vert="horz" wrap="square" lIns="0" tIns="12065" rIns="0" bIns="0" rtlCol="0">
            <a:spAutoFit/>
          </a:bodyPr>
          <a:lstStyle/>
          <a:p>
            <a:pPr marR="5080" algn="just">
              <a:lnSpc>
                <a:spcPct val="100000"/>
              </a:lnSpc>
              <a:spcBef>
                <a:spcPts val="95"/>
              </a:spcBef>
            </a:pPr>
            <a:r>
              <a:rPr sz="2200" spc="-5" dirty="0">
                <a:solidFill>
                  <a:srgbClr val="FFFFFF"/>
                </a:solidFill>
                <a:latin typeface="Arial MT"/>
                <a:cs typeface="Arial MT"/>
              </a:rPr>
              <a:t>rate,</a:t>
            </a:r>
            <a:r>
              <a:rPr sz="2200" dirty="0">
                <a:solidFill>
                  <a:srgbClr val="FFFFFF"/>
                </a:solidFill>
                <a:latin typeface="Arial MT"/>
                <a:cs typeface="Arial MT"/>
              </a:rPr>
              <a:t> </a:t>
            </a:r>
            <a:r>
              <a:rPr sz="2200" spc="-5" dirty="0">
                <a:solidFill>
                  <a:srgbClr val="FFFFFF"/>
                </a:solidFill>
                <a:latin typeface="Arial MT"/>
                <a:cs typeface="Arial MT"/>
              </a:rPr>
              <a:t>and</a:t>
            </a:r>
            <a:r>
              <a:rPr sz="2200" spc="605" dirty="0">
                <a:solidFill>
                  <a:srgbClr val="FFFFFF"/>
                </a:solidFill>
                <a:latin typeface="Arial MT"/>
                <a:cs typeface="Arial MT"/>
              </a:rPr>
              <a:t> </a:t>
            </a:r>
            <a:r>
              <a:rPr sz="2200" spc="-5" dirty="0">
                <a:solidFill>
                  <a:srgbClr val="FFFFFF"/>
                </a:solidFill>
                <a:latin typeface="Arial MT"/>
                <a:cs typeface="Arial MT"/>
              </a:rPr>
              <a:t>sometimes </a:t>
            </a:r>
            <a:r>
              <a:rPr sz="2200" dirty="0">
                <a:solidFill>
                  <a:srgbClr val="FFFFFF"/>
                </a:solidFill>
                <a:latin typeface="Arial MT"/>
                <a:cs typeface="Arial MT"/>
              </a:rPr>
              <a:t> </a:t>
            </a:r>
            <a:r>
              <a:rPr sz="2200" spc="-5" dirty="0">
                <a:solidFill>
                  <a:srgbClr val="FFFFFF"/>
                </a:solidFill>
                <a:latin typeface="Arial MT"/>
                <a:cs typeface="Arial MT"/>
              </a:rPr>
              <a:t>the</a:t>
            </a:r>
            <a:r>
              <a:rPr sz="2200" dirty="0">
                <a:solidFill>
                  <a:srgbClr val="FFFFFF"/>
                </a:solidFill>
                <a:latin typeface="Arial MT"/>
                <a:cs typeface="Arial MT"/>
              </a:rPr>
              <a:t> </a:t>
            </a:r>
            <a:r>
              <a:rPr sz="2200" spc="-5" dirty="0">
                <a:solidFill>
                  <a:srgbClr val="FFFFFF"/>
                </a:solidFill>
                <a:latin typeface="Arial MT"/>
                <a:cs typeface="Arial MT"/>
              </a:rPr>
              <a:t>magnetic</a:t>
            </a:r>
            <a:r>
              <a:rPr sz="2200" dirty="0">
                <a:solidFill>
                  <a:srgbClr val="FFFFFF"/>
                </a:solidFill>
                <a:latin typeface="Arial MT"/>
                <a:cs typeface="Arial MT"/>
              </a:rPr>
              <a:t> </a:t>
            </a:r>
            <a:r>
              <a:rPr sz="2200" spc="-5" dirty="0">
                <a:solidFill>
                  <a:srgbClr val="FFFFFF"/>
                </a:solidFill>
                <a:latin typeface="Arial MT"/>
                <a:cs typeface="Arial MT"/>
              </a:rPr>
              <a:t>field </a:t>
            </a:r>
            <a:r>
              <a:rPr sz="2200" dirty="0">
                <a:solidFill>
                  <a:srgbClr val="FFFFFF"/>
                </a:solidFill>
                <a:latin typeface="Arial MT"/>
                <a:cs typeface="Arial MT"/>
              </a:rPr>
              <a:t> </a:t>
            </a:r>
            <a:r>
              <a:rPr sz="2200" spc="-5" dirty="0">
                <a:solidFill>
                  <a:srgbClr val="FFFFFF"/>
                </a:solidFill>
                <a:latin typeface="Arial MT"/>
                <a:cs typeface="Arial MT"/>
              </a:rPr>
              <a:t>surroundings the </a:t>
            </a:r>
            <a:r>
              <a:rPr sz="2200" spc="-40" dirty="0">
                <a:solidFill>
                  <a:srgbClr val="FFFFFF"/>
                </a:solidFill>
                <a:latin typeface="Arial MT"/>
                <a:cs typeface="Arial MT"/>
              </a:rPr>
              <a:t>body, </a:t>
            </a:r>
            <a:r>
              <a:rPr sz="2200" spc="-35" dirty="0">
                <a:solidFill>
                  <a:srgbClr val="FFFFFF"/>
                </a:solidFill>
                <a:latin typeface="Arial MT"/>
                <a:cs typeface="Arial MT"/>
              </a:rPr>
              <a:t> </a:t>
            </a:r>
            <a:r>
              <a:rPr sz="2200" spc="-5" dirty="0">
                <a:solidFill>
                  <a:srgbClr val="FFFFFF"/>
                </a:solidFill>
                <a:latin typeface="Arial MT"/>
                <a:cs typeface="Arial MT"/>
              </a:rPr>
              <a:t>using</a:t>
            </a:r>
            <a:r>
              <a:rPr sz="2200" spc="605" dirty="0">
                <a:solidFill>
                  <a:srgbClr val="FFFFFF"/>
                </a:solidFill>
                <a:latin typeface="Arial MT"/>
                <a:cs typeface="Arial MT"/>
              </a:rPr>
              <a:t> </a:t>
            </a:r>
            <a:r>
              <a:rPr sz="2200" spc="-5" dirty="0">
                <a:solidFill>
                  <a:srgbClr val="FFFFFF"/>
                </a:solidFill>
                <a:latin typeface="Arial MT"/>
                <a:cs typeface="Arial MT"/>
              </a:rPr>
              <a:t>a</a:t>
            </a:r>
            <a:r>
              <a:rPr sz="2200" spc="1205" dirty="0">
                <a:solidFill>
                  <a:srgbClr val="FFFFFF"/>
                </a:solidFill>
                <a:latin typeface="Arial MT"/>
                <a:cs typeface="Arial MT"/>
              </a:rPr>
              <a:t> </a:t>
            </a:r>
            <a:r>
              <a:rPr sz="2200" spc="-5" dirty="0">
                <a:solidFill>
                  <a:srgbClr val="FFFFFF"/>
                </a:solidFill>
                <a:latin typeface="Arial MT"/>
                <a:cs typeface="Arial MT"/>
              </a:rPr>
              <a:t>combination </a:t>
            </a:r>
            <a:r>
              <a:rPr sz="2200" dirty="0">
                <a:solidFill>
                  <a:srgbClr val="FFFFFF"/>
                </a:solidFill>
                <a:latin typeface="Arial MT"/>
                <a:cs typeface="Arial MT"/>
              </a:rPr>
              <a:t> </a:t>
            </a:r>
            <a:r>
              <a:rPr sz="2200" spc="-5" dirty="0">
                <a:solidFill>
                  <a:srgbClr val="FFFFFF"/>
                </a:solidFill>
                <a:latin typeface="Arial MT"/>
                <a:cs typeface="Arial MT"/>
              </a:rPr>
              <a:t>of accelerometers and </a:t>
            </a:r>
            <a:r>
              <a:rPr sz="2200" dirty="0">
                <a:solidFill>
                  <a:srgbClr val="FFFFFF"/>
                </a:solidFill>
                <a:latin typeface="Arial MT"/>
                <a:cs typeface="Arial MT"/>
              </a:rPr>
              <a:t> </a:t>
            </a:r>
            <a:r>
              <a:rPr sz="2200" spc="-5" dirty="0">
                <a:solidFill>
                  <a:srgbClr val="FFFFFF"/>
                </a:solidFill>
                <a:latin typeface="Arial MT"/>
                <a:cs typeface="Arial MT"/>
              </a:rPr>
              <a:t>gyroscope,</a:t>
            </a:r>
            <a:r>
              <a:rPr sz="2200" dirty="0">
                <a:solidFill>
                  <a:srgbClr val="FFFFFF"/>
                </a:solidFill>
                <a:latin typeface="Arial MT"/>
                <a:cs typeface="Arial MT"/>
              </a:rPr>
              <a:t> </a:t>
            </a:r>
            <a:r>
              <a:rPr sz="2200" spc="-5" dirty="0">
                <a:solidFill>
                  <a:srgbClr val="FFFFFF"/>
                </a:solidFill>
                <a:latin typeface="Arial MT"/>
                <a:cs typeface="Arial MT"/>
              </a:rPr>
              <a:t>sometimes </a:t>
            </a:r>
            <a:r>
              <a:rPr sz="2200" spc="-600" dirty="0">
                <a:solidFill>
                  <a:srgbClr val="FFFFFF"/>
                </a:solidFill>
                <a:latin typeface="Arial MT"/>
                <a:cs typeface="Arial MT"/>
              </a:rPr>
              <a:t> </a:t>
            </a:r>
            <a:r>
              <a:rPr sz="2200" spc="-5" dirty="0">
                <a:solidFill>
                  <a:srgbClr val="FFFFFF"/>
                </a:solidFill>
                <a:latin typeface="Arial MT"/>
                <a:cs typeface="Arial MT"/>
              </a:rPr>
              <a:t>also</a:t>
            </a:r>
            <a:r>
              <a:rPr sz="2200" spc="-10" dirty="0">
                <a:solidFill>
                  <a:srgbClr val="FFFFFF"/>
                </a:solidFill>
                <a:latin typeface="Arial MT"/>
                <a:cs typeface="Arial MT"/>
              </a:rPr>
              <a:t> </a:t>
            </a:r>
            <a:r>
              <a:rPr sz="2200" spc="-5" dirty="0">
                <a:solidFill>
                  <a:srgbClr val="FFFFFF"/>
                </a:solidFill>
                <a:latin typeface="Arial MT"/>
                <a:cs typeface="Arial MT"/>
              </a:rPr>
              <a:t>magnetometers.</a:t>
            </a:r>
            <a:endParaRPr sz="2200">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23854" y="5976620"/>
            <a:ext cx="1657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mbria"/>
                <a:cs typeface="Cambria"/>
              </a:rPr>
              <a:t>23</a:t>
            </a:r>
            <a:endParaRPr sz="1000">
              <a:latin typeface="Cambria"/>
              <a:cs typeface="Cambria"/>
            </a:endParaRPr>
          </a:p>
        </p:txBody>
      </p:sp>
      <p:pic>
        <p:nvPicPr>
          <p:cNvPr id="3" name="object 3"/>
          <p:cNvPicPr/>
          <p:nvPr/>
        </p:nvPicPr>
        <p:blipFill>
          <a:blip r:embed="rId2" cstate="print"/>
          <a:stretch>
            <a:fillRect/>
          </a:stretch>
        </p:blipFill>
        <p:spPr>
          <a:xfrm>
            <a:off x="0" y="0"/>
            <a:ext cx="12192000" cy="685799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3297936" cy="969263"/>
            </a:xfrm>
            <a:prstGeom prst="rect">
              <a:avLst/>
            </a:prstGeom>
          </p:spPr>
        </p:pic>
      </p:grpSp>
      <p:sp>
        <p:nvSpPr>
          <p:cNvPr id="6" name="object 6"/>
          <p:cNvSpPr txBox="1">
            <a:spLocks noGrp="1"/>
          </p:cNvSpPr>
          <p:nvPr>
            <p:ph type="title"/>
          </p:nvPr>
        </p:nvSpPr>
        <p:spPr>
          <a:xfrm>
            <a:off x="78739" y="114427"/>
            <a:ext cx="2911475" cy="543560"/>
          </a:xfrm>
          <a:prstGeom prst="rect">
            <a:avLst/>
          </a:prstGeom>
        </p:spPr>
        <p:txBody>
          <a:bodyPr vert="horz" wrap="square" lIns="0" tIns="12065" rIns="0" bIns="0" rtlCol="0">
            <a:spAutoFit/>
          </a:bodyPr>
          <a:lstStyle/>
          <a:p>
            <a:pPr marL="12700">
              <a:lnSpc>
                <a:spcPct val="100000"/>
              </a:lnSpc>
              <a:spcBef>
                <a:spcPts val="95"/>
              </a:spcBef>
            </a:pPr>
            <a:r>
              <a:rPr sz="3400" spc="235" dirty="0"/>
              <a:t>NAVIGATION</a:t>
            </a:r>
            <a:endParaRPr sz="3400"/>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24</a:t>
            </a:r>
            <a:endParaRPr sz="1000">
              <a:latin typeface="Cambria"/>
              <a:cs typeface="Cambria"/>
            </a:endParaRPr>
          </a:p>
        </p:txBody>
      </p:sp>
      <p:grpSp>
        <p:nvGrpSpPr>
          <p:cNvPr id="8" name="object 8"/>
          <p:cNvGrpSpPr/>
          <p:nvPr/>
        </p:nvGrpSpPr>
        <p:grpSpPr>
          <a:xfrm>
            <a:off x="-9398" y="827277"/>
            <a:ext cx="12212320" cy="6042025"/>
            <a:chOff x="-9398" y="827277"/>
            <a:chExt cx="12212320" cy="6042025"/>
          </a:xfrm>
        </p:grpSpPr>
        <p:sp>
          <p:nvSpPr>
            <p:cNvPr id="9" name="object 9"/>
            <p:cNvSpPr/>
            <p:nvPr/>
          </p:nvSpPr>
          <p:spPr>
            <a:xfrm>
              <a:off x="762" y="837437"/>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2" y="837437"/>
              <a:ext cx="12192000" cy="6021705"/>
            </a:xfrm>
            <a:custGeom>
              <a:avLst/>
              <a:gdLst/>
              <a:ahLst/>
              <a:cxnLst/>
              <a:rect l="l" t="t" r="r" b="b"/>
              <a:pathLst>
                <a:path w="12192000" h="6021705">
                  <a:moveTo>
                    <a:pt x="0" y="6021324"/>
                  </a:moveTo>
                  <a:lnTo>
                    <a:pt x="12192000" y="6021324"/>
                  </a:lnTo>
                  <a:lnTo>
                    <a:pt x="12192000" y="0"/>
                  </a:lnTo>
                  <a:lnTo>
                    <a:pt x="0" y="0"/>
                  </a:lnTo>
                  <a:lnTo>
                    <a:pt x="0" y="6021324"/>
                  </a:lnTo>
                  <a:close/>
                </a:path>
              </a:pathLst>
            </a:custGeom>
            <a:ln w="19812">
              <a:solidFill>
                <a:srgbClr val="9EC544"/>
              </a:solidFill>
            </a:ln>
          </p:spPr>
          <p:txBody>
            <a:bodyPr wrap="square" lIns="0" tIns="0" rIns="0" bIns="0" rtlCol="0"/>
            <a:lstStyle/>
            <a:p>
              <a:endParaRPr/>
            </a:p>
          </p:txBody>
        </p:sp>
      </p:grpSp>
      <p:sp>
        <p:nvSpPr>
          <p:cNvPr id="11" name="object 11"/>
          <p:cNvSpPr txBox="1"/>
          <p:nvPr/>
        </p:nvSpPr>
        <p:spPr>
          <a:xfrm>
            <a:off x="78739" y="710031"/>
            <a:ext cx="11025505" cy="5721985"/>
          </a:xfrm>
          <a:prstGeom prst="rect">
            <a:avLst/>
          </a:prstGeom>
        </p:spPr>
        <p:txBody>
          <a:bodyPr vert="horz" wrap="square" lIns="0" tIns="169545" rIns="0" bIns="0" rtlCol="0">
            <a:spAutoFit/>
          </a:bodyPr>
          <a:lstStyle/>
          <a:p>
            <a:pPr marL="241300" indent="-228600">
              <a:lnSpc>
                <a:spcPct val="100000"/>
              </a:lnSpc>
              <a:spcBef>
                <a:spcPts val="1335"/>
              </a:spcBef>
              <a:buFont typeface="Wingdings"/>
              <a:buChar char=""/>
              <a:tabLst>
                <a:tab pos="241300" algn="l"/>
              </a:tabLst>
            </a:pPr>
            <a:r>
              <a:rPr sz="2000" dirty="0">
                <a:latin typeface="Arial MT"/>
                <a:cs typeface="Arial MT"/>
              </a:rPr>
              <a:t>Navigation</a:t>
            </a:r>
            <a:r>
              <a:rPr sz="2000" spc="-15" dirty="0">
                <a:latin typeface="Arial MT"/>
                <a:cs typeface="Arial MT"/>
              </a:rPr>
              <a:t> </a:t>
            </a:r>
            <a:r>
              <a:rPr sz="2000" dirty="0">
                <a:latin typeface="Arial MT"/>
                <a:cs typeface="Arial MT"/>
              </a:rPr>
              <a:t>in</a:t>
            </a:r>
            <a:r>
              <a:rPr sz="2000" spc="5" dirty="0">
                <a:latin typeface="Arial MT"/>
                <a:cs typeface="Arial MT"/>
              </a:rPr>
              <a:t> </a:t>
            </a:r>
            <a:r>
              <a:rPr sz="2000" spc="-5" dirty="0">
                <a:latin typeface="Arial MT"/>
                <a:cs typeface="Arial MT"/>
              </a:rPr>
              <a:t>VR</a:t>
            </a:r>
            <a:r>
              <a:rPr sz="2000" spc="15" dirty="0">
                <a:latin typeface="Arial MT"/>
                <a:cs typeface="Arial MT"/>
              </a:rPr>
              <a:t> </a:t>
            </a:r>
            <a:r>
              <a:rPr sz="2000" dirty="0">
                <a:latin typeface="Arial MT"/>
                <a:cs typeface="Arial MT"/>
              </a:rPr>
              <a:t>system</a:t>
            </a:r>
            <a:r>
              <a:rPr sz="2000" spc="-40"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users'</a:t>
            </a:r>
            <a:r>
              <a:rPr sz="2000" spc="-20" dirty="0">
                <a:latin typeface="Arial MT"/>
                <a:cs typeface="Arial MT"/>
              </a:rPr>
              <a:t> </a:t>
            </a:r>
            <a:r>
              <a:rPr sz="2000" dirty="0">
                <a:latin typeface="Arial MT"/>
                <a:cs typeface="Arial MT"/>
              </a:rPr>
              <a:t>ability to</a:t>
            </a:r>
            <a:r>
              <a:rPr sz="2000" spc="-20" dirty="0">
                <a:latin typeface="Arial MT"/>
                <a:cs typeface="Arial MT"/>
              </a:rPr>
              <a:t> </a:t>
            </a:r>
            <a:r>
              <a:rPr sz="2000" dirty="0">
                <a:latin typeface="Arial MT"/>
                <a:cs typeface="Arial MT"/>
              </a:rPr>
              <a:t>move</a:t>
            </a:r>
            <a:r>
              <a:rPr sz="2000" spc="-15" dirty="0">
                <a:latin typeface="Arial MT"/>
                <a:cs typeface="Arial MT"/>
              </a:rPr>
              <a:t> </a:t>
            </a:r>
            <a:r>
              <a:rPr sz="2000" dirty="0">
                <a:latin typeface="Arial MT"/>
                <a:cs typeface="Arial MT"/>
              </a:rPr>
              <a:t>around</a:t>
            </a:r>
            <a:r>
              <a:rPr sz="2000" spc="-2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explore</a:t>
            </a:r>
            <a:r>
              <a:rPr sz="2000" spc="-20" dirty="0">
                <a:latin typeface="Arial MT"/>
                <a:cs typeface="Arial MT"/>
              </a:rPr>
              <a:t> </a:t>
            </a:r>
            <a:r>
              <a:rPr sz="2000" dirty="0">
                <a:latin typeface="Arial MT"/>
                <a:cs typeface="Arial MT"/>
              </a:rPr>
              <a:t>the</a:t>
            </a:r>
            <a:r>
              <a:rPr sz="2000" spc="-15" dirty="0">
                <a:latin typeface="Arial MT"/>
                <a:cs typeface="Arial MT"/>
              </a:rPr>
              <a:t> </a:t>
            </a:r>
            <a:r>
              <a:rPr sz="2000" spc="-5" dirty="0">
                <a:latin typeface="Arial MT"/>
                <a:cs typeface="Arial MT"/>
              </a:rPr>
              <a:t>virtual</a:t>
            </a:r>
            <a:r>
              <a:rPr sz="2000" dirty="0">
                <a:latin typeface="Arial MT"/>
                <a:cs typeface="Arial MT"/>
              </a:rPr>
              <a:t> environment</a:t>
            </a:r>
            <a:endParaRPr sz="2000">
              <a:latin typeface="Arial MT"/>
              <a:cs typeface="Arial MT"/>
            </a:endParaRPr>
          </a:p>
          <a:p>
            <a:pPr marL="241300" indent="-228600">
              <a:lnSpc>
                <a:spcPct val="100000"/>
              </a:lnSpc>
              <a:spcBef>
                <a:spcPts val="1235"/>
              </a:spcBef>
              <a:buFont typeface="Wingdings"/>
              <a:buChar char=""/>
              <a:tabLst>
                <a:tab pos="241300" algn="l"/>
              </a:tabLst>
            </a:pPr>
            <a:r>
              <a:rPr sz="2000" dirty="0">
                <a:latin typeface="Arial MT"/>
                <a:cs typeface="Arial MT"/>
              </a:rPr>
              <a:t>Navigation</a:t>
            </a:r>
            <a:r>
              <a:rPr sz="2000" spc="-15" dirty="0">
                <a:latin typeface="Arial MT"/>
                <a:cs typeface="Arial MT"/>
              </a:rPr>
              <a:t> </a:t>
            </a:r>
            <a:r>
              <a:rPr sz="2000" dirty="0">
                <a:latin typeface="Arial MT"/>
                <a:cs typeface="Arial MT"/>
              </a:rPr>
              <a:t>in </a:t>
            </a:r>
            <a:r>
              <a:rPr sz="2000" spc="-5" dirty="0">
                <a:latin typeface="Arial MT"/>
                <a:cs typeface="Arial MT"/>
              </a:rPr>
              <a:t>VR</a:t>
            </a:r>
            <a:r>
              <a:rPr sz="2000" spc="10"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dependent</a:t>
            </a:r>
            <a:r>
              <a:rPr sz="2000" spc="-35" dirty="0">
                <a:latin typeface="Arial MT"/>
                <a:cs typeface="Arial MT"/>
              </a:rPr>
              <a:t> </a:t>
            </a:r>
            <a:r>
              <a:rPr sz="2000" dirty="0">
                <a:latin typeface="Arial MT"/>
                <a:cs typeface="Arial MT"/>
              </a:rPr>
              <a:t>on</a:t>
            </a:r>
            <a:r>
              <a:rPr sz="2000" spc="-15" dirty="0">
                <a:latin typeface="Arial MT"/>
                <a:cs typeface="Arial MT"/>
              </a:rPr>
              <a:t> </a:t>
            </a:r>
            <a:r>
              <a:rPr sz="2000" dirty="0">
                <a:latin typeface="Arial MT"/>
                <a:cs typeface="Arial MT"/>
              </a:rPr>
              <a:t>what</a:t>
            </a:r>
            <a:r>
              <a:rPr sz="2000" spc="-15" dirty="0">
                <a:latin typeface="Arial MT"/>
                <a:cs typeface="Arial MT"/>
              </a:rPr>
              <a:t> </a:t>
            </a:r>
            <a:r>
              <a:rPr sz="2000" dirty="0">
                <a:latin typeface="Arial MT"/>
                <a:cs typeface="Arial MT"/>
              </a:rPr>
              <a:t>functionality</a:t>
            </a:r>
            <a:r>
              <a:rPr sz="2000" spc="-30" dirty="0">
                <a:latin typeface="Arial MT"/>
                <a:cs typeface="Arial MT"/>
              </a:rPr>
              <a:t> </a:t>
            </a:r>
            <a:r>
              <a:rPr sz="2000" dirty="0">
                <a:latin typeface="Arial MT"/>
                <a:cs typeface="Arial MT"/>
              </a:rPr>
              <a:t>you</a:t>
            </a:r>
            <a:r>
              <a:rPr sz="2000" spc="-20" dirty="0">
                <a:latin typeface="Arial MT"/>
                <a:cs typeface="Arial MT"/>
              </a:rPr>
              <a:t> </a:t>
            </a:r>
            <a:r>
              <a:rPr sz="2000" dirty="0">
                <a:latin typeface="Arial MT"/>
                <a:cs typeface="Arial MT"/>
              </a:rPr>
              <a:t>want</a:t>
            </a:r>
            <a:r>
              <a:rPr sz="2000" spc="-20"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give</a:t>
            </a:r>
            <a:r>
              <a:rPr sz="2000" spc="-10"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users.</a:t>
            </a:r>
            <a:endParaRPr sz="2000">
              <a:latin typeface="Arial MT"/>
              <a:cs typeface="Arial MT"/>
            </a:endParaRPr>
          </a:p>
          <a:p>
            <a:pPr>
              <a:lnSpc>
                <a:spcPct val="100000"/>
              </a:lnSpc>
              <a:buFont typeface="Wingdings"/>
              <a:buChar char=""/>
            </a:pPr>
            <a:endParaRPr sz="2200">
              <a:latin typeface="Arial MT"/>
              <a:cs typeface="Arial MT"/>
            </a:endParaRPr>
          </a:p>
          <a:p>
            <a:pPr>
              <a:lnSpc>
                <a:spcPct val="100000"/>
              </a:lnSpc>
              <a:spcBef>
                <a:spcPts val="50"/>
              </a:spcBef>
              <a:buFont typeface="Wingdings"/>
              <a:buChar char=""/>
            </a:pPr>
            <a:endParaRPr sz="2000">
              <a:latin typeface="Arial MT"/>
              <a:cs typeface="Arial MT"/>
            </a:endParaRPr>
          </a:p>
          <a:p>
            <a:pPr marL="12700">
              <a:lnSpc>
                <a:spcPct val="100000"/>
              </a:lnSpc>
            </a:pPr>
            <a:r>
              <a:rPr sz="2400" b="1" spc="-5" dirty="0">
                <a:latin typeface="Arial"/>
                <a:cs typeface="Arial"/>
              </a:rPr>
              <a:t>Navigation</a:t>
            </a:r>
            <a:r>
              <a:rPr sz="2400" b="1" spc="-45" dirty="0">
                <a:latin typeface="Arial"/>
                <a:cs typeface="Arial"/>
              </a:rPr>
              <a:t> </a:t>
            </a:r>
            <a:r>
              <a:rPr sz="2400" b="1" spc="-20" dirty="0">
                <a:latin typeface="Arial"/>
                <a:cs typeface="Arial"/>
              </a:rPr>
              <a:t>Techniques</a:t>
            </a:r>
            <a:endParaRPr sz="2400">
              <a:latin typeface="Arial"/>
              <a:cs typeface="Arial"/>
            </a:endParaRPr>
          </a:p>
          <a:p>
            <a:pPr marL="241300" indent="-228600">
              <a:lnSpc>
                <a:spcPct val="100000"/>
              </a:lnSpc>
              <a:spcBef>
                <a:spcPts val="1290"/>
              </a:spcBef>
              <a:buFont typeface="Wingdings"/>
              <a:buChar char=""/>
              <a:tabLst>
                <a:tab pos="241300" algn="l"/>
              </a:tabLst>
            </a:pPr>
            <a:r>
              <a:rPr sz="2000" dirty="0">
                <a:latin typeface="Arial MT"/>
                <a:cs typeface="Arial MT"/>
              </a:rPr>
              <a:t>Steering</a:t>
            </a:r>
            <a:r>
              <a:rPr sz="2000" spc="-30" dirty="0">
                <a:latin typeface="Arial MT"/>
                <a:cs typeface="Arial MT"/>
              </a:rPr>
              <a:t> </a:t>
            </a:r>
            <a:r>
              <a:rPr sz="2000" dirty="0">
                <a:latin typeface="Arial MT"/>
                <a:cs typeface="Arial MT"/>
              </a:rPr>
              <a:t>:</a:t>
            </a:r>
            <a:r>
              <a:rPr sz="2000" spc="-35" dirty="0">
                <a:latin typeface="Arial MT"/>
                <a:cs typeface="Arial MT"/>
              </a:rPr>
              <a:t> </a:t>
            </a:r>
            <a:r>
              <a:rPr sz="2000" dirty="0">
                <a:latin typeface="Arial MT"/>
                <a:cs typeface="Arial MT"/>
              </a:rPr>
              <a:t>direction</a:t>
            </a:r>
            <a:r>
              <a:rPr sz="2000" spc="-35"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velocity</a:t>
            </a:r>
            <a:endParaRPr sz="2000">
              <a:latin typeface="Arial MT"/>
              <a:cs typeface="Arial MT"/>
            </a:endParaRPr>
          </a:p>
          <a:p>
            <a:pPr marL="698500" lvl="1" indent="-228600">
              <a:lnSpc>
                <a:spcPct val="100000"/>
              </a:lnSpc>
              <a:spcBef>
                <a:spcPts val="745"/>
              </a:spcBef>
              <a:buFont typeface="Wingdings"/>
              <a:buChar char=""/>
              <a:tabLst>
                <a:tab pos="698500" algn="l"/>
              </a:tabLst>
            </a:pPr>
            <a:r>
              <a:rPr sz="2000" dirty="0">
                <a:latin typeface="Arial MT"/>
                <a:cs typeface="Arial MT"/>
              </a:rPr>
              <a:t>hand-directed</a:t>
            </a:r>
            <a:endParaRPr sz="2000">
              <a:latin typeface="Arial MT"/>
              <a:cs typeface="Arial MT"/>
            </a:endParaRPr>
          </a:p>
          <a:p>
            <a:pPr marL="698500" lvl="1" indent="-228600">
              <a:lnSpc>
                <a:spcPct val="100000"/>
              </a:lnSpc>
              <a:spcBef>
                <a:spcPts val="745"/>
              </a:spcBef>
              <a:buFont typeface="Wingdings"/>
              <a:buChar char=""/>
              <a:tabLst>
                <a:tab pos="698500" algn="l"/>
              </a:tabLst>
            </a:pPr>
            <a:r>
              <a:rPr sz="2000" dirty="0">
                <a:latin typeface="Arial MT"/>
                <a:cs typeface="Arial MT"/>
              </a:rPr>
              <a:t>gaze-directed</a:t>
            </a:r>
            <a:endParaRPr sz="2000">
              <a:latin typeface="Arial MT"/>
              <a:cs typeface="Arial MT"/>
            </a:endParaRPr>
          </a:p>
          <a:p>
            <a:pPr marL="698500" lvl="1" indent="-228600">
              <a:lnSpc>
                <a:spcPct val="100000"/>
              </a:lnSpc>
              <a:spcBef>
                <a:spcPts val="730"/>
              </a:spcBef>
              <a:buFont typeface="Wingdings"/>
              <a:buChar char=""/>
              <a:tabLst>
                <a:tab pos="698500" algn="l"/>
              </a:tabLst>
            </a:pPr>
            <a:r>
              <a:rPr sz="2000" dirty="0">
                <a:latin typeface="Arial MT"/>
                <a:cs typeface="Arial MT"/>
              </a:rPr>
              <a:t>physical</a:t>
            </a:r>
            <a:r>
              <a:rPr sz="2000" spc="-50" dirty="0">
                <a:latin typeface="Arial MT"/>
                <a:cs typeface="Arial MT"/>
              </a:rPr>
              <a:t> </a:t>
            </a:r>
            <a:r>
              <a:rPr sz="2000" dirty="0">
                <a:latin typeface="Arial MT"/>
                <a:cs typeface="Arial MT"/>
              </a:rPr>
              <a:t>devices</a:t>
            </a:r>
            <a:endParaRPr sz="2000">
              <a:latin typeface="Arial MT"/>
              <a:cs typeface="Arial MT"/>
            </a:endParaRPr>
          </a:p>
          <a:p>
            <a:pPr marL="698500" lvl="1" indent="-228600">
              <a:lnSpc>
                <a:spcPct val="100000"/>
              </a:lnSpc>
              <a:spcBef>
                <a:spcPts val="745"/>
              </a:spcBef>
              <a:buFont typeface="Wingdings"/>
              <a:buChar char=""/>
              <a:tabLst>
                <a:tab pos="698500" algn="l"/>
              </a:tabLst>
            </a:pPr>
            <a:r>
              <a:rPr sz="2000" dirty="0">
                <a:latin typeface="Arial MT"/>
                <a:cs typeface="Arial MT"/>
              </a:rPr>
              <a:t>(steering</a:t>
            </a:r>
            <a:r>
              <a:rPr sz="2000" spc="-45" dirty="0">
                <a:latin typeface="Arial MT"/>
                <a:cs typeface="Arial MT"/>
              </a:rPr>
              <a:t> </a:t>
            </a:r>
            <a:r>
              <a:rPr sz="2000" dirty="0">
                <a:latin typeface="Arial MT"/>
                <a:cs typeface="Arial MT"/>
              </a:rPr>
              <a:t>wheel,</a:t>
            </a:r>
            <a:r>
              <a:rPr sz="2000" spc="-25" dirty="0">
                <a:latin typeface="Arial MT"/>
                <a:cs typeface="Arial MT"/>
              </a:rPr>
              <a:t> </a:t>
            </a:r>
            <a:r>
              <a:rPr sz="2000" spc="-5" dirty="0">
                <a:latin typeface="Arial MT"/>
                <a:cs typeface="Arial MT"/>
              </a:rPr>
              <a:t>flight</a:t>
            </a:r>
            <a:r>
              <a:rPr sz="2000" spc="-10" dirty="0">
                <a:latin typeface="Arial MT"/>
                <a:cs typeface="Arial MT"/>
              </a:rPr>
              <a:t> </a:t>
            </a:r>
            <a:r>
              <a:rPr sz="2000" dirty="0">
                <a:latin typeface="Arial MT"/>
                <a:cs typeface="Arial MT"/>
              </a:rPr>
              <a:t>sticks)</a:t>
            </a:r>
            <a:endParaRPr sz="2000">
              <a:latin typeface="Arial MT"/>
              <a:cs typeface="Arial MT"/>
            </a:endParaRPr>
          </a:p>
          <a:p>
            <a:pPr marL="241300" indent="-228600">
              <a:lnSpc>
                <a:spcPct val="100000"/>
              </a:lnSpc>
              <a:spcBef>
                <a:spcPts val="1235"/>
              </a:spcBef>
              <a:buFont typeface="Wingdings"/>
              <a:buChar char=""/>
              <a:tabLst>
                <a:tab pos="241300" algn="l"/>
              </a:tabLst>
            </a:pPr>
            <a:r>
              <a:rPr sz="2000" spc="-20" dirty="0">
                <a:latin typeface="Arial MT"/>
                <a:cs typeface="Arial MT"/>
              </a:rPr>
              <a:t>Target-based</a:t>
            </a:r>
            <a:endParaRPr sz="2000">
              <a:latin typeface="Arial MT"/>
              <a:cs typeface="Arial MT"/>
            </a:endParaRPr>
          </a:p>
          <a:p>
            <a:pPr marL="698500" lvl="1" indent="-228600">
              <a:lnSpc>
                <a:spcPct val="100000"/>
              </a:lnSpc>
              <a:spcBef>
                <a:spcPts val="745"/>
              </a:spcBef>
              <a:buFont typeface="Wingdings"/>
              <a:buChar char=""/>
              <a:tabLst>
                <a:tab pos="698500" algn="l"/>
              </a:tabLst>
            </a:pPr>
            <a:r>
              <a:rPr sz="2000" dirty="0">
                <a:latin typeface="Arial MT"/>
                <a:cs typeface="Arial MT"/>
              </a:rPr>
              <a:t>point</a:t>
            </a:r>
            <a:r>
              <a:rPr sz="2000" spc="-30" dirty="0">
                <a:latin typeface="Arial MT"/>
                <a:cs typeface="Arial MT"/>
              </a:rPr>
              <a:t> </a:t>
            </a:r>
            <a:r>
              <a:rPr sz="2000" dirty="0">
                <a:latin typeface="Arial MT"/>
                <a:cs typeface="Arial MT"/>
              </a:rPr>
              <a:t>at</a:t>
            </a:r>
            <a:r>
              <a:rPr sz="2000" spc="-10" dirty="0">
                <a:latin typeface="Arial MT"/>
                <a:cs typeface="Arial MT"/>
              </a:rPr>
              <a:t> </a:t>
            </a:r>
            <a:r>
              <a:rPr sz="2000" dirty="0">
                <a:latin typeface="Arial MT"/>
                <a:cs typeface="Arial MT"/>
              </a:rPr>
              <a:t>object,</a:t>
            </a:r>
            <a:r>
              <a:rPr sz="2000" spc="-40" dirty="0">
                <a:latin typeface="Arial MT"/>
                <a:cs typeface="Arial MT"/>
              </a:rPr>
              <a:t> </a:t>
            </a:r>
            <a:r>
              <a:rPr sz="2000" dirty="0">
                <a:latin typeface="Arial MT"/>
                <a:cs typeface="Arial MT"/>
              </a:rPr>
              <a:t>list</a:t>
            </a:r>
            <a:r>
              <a:rPr sz="2000" spc="-1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coordinates</a:t>
            </a:r>
            <a:endParaRPr sz="2000">
              <a:latin typeface="Arial MT"/>
              <a:cs typeface="Arial MT"/>
            </a:endParaRPr>
          </a:p>
          <a:p>
            <a:pPr marL="241300" indent="-228600">
              <a:lnSpc>
                <a:spcPct val="100000"/>
              </a:lnSpc>
              <a:spcBef>
                <a:spcPts val="1240"/>
              </a:spcBef>
              <a:buFont typeface="Wingdings"/>
              <a:buChar char=""/>
              <a:tabLst>
                <a:tab pos="241300" algn="l"/>
              </a:tabLst>
            </a:pPr>
            <a:r>
              <a:rPr sz="2000" dirty="0">
                <a:latin typeface="Arial MT"/>
                <a:cs typeface="Arial MT"/>
              </a:rPr>
              <a:t>Route</a:t>
            </a:r>
            <a:r>
              <a:rPr sz="2000" spc="-55" dirty="0">
                <a:latin typeface="Arial MT"/>
                <a:cs typeface="Arial MT"/>
              </a:rPr>
              <a:t> </a:t>
            </a:r>
            <a:r>
              <a:rPr sz="2000" dirty="0">
                <a:latin typeface="Arial MT"/>
                <a:cs typeface="Arial MT"/>
              </a:rPr>
              <a:t>planning</a:t>
            </a:r>
            <a:endParaRPr sz="2000">
              <a:latin typeface="Arial MT"/>
              <a:cs typeface="Arial MT"/>
            </a:endParaRPr>
          </a:p>
          <a:p>
            <a:pPr marL="698500" lvl="1" indent="-228600">
              <a:lnSpc>
                <a:spcPct val="100000"/>
              </a:lnSpc>
              <a:spcBef>
                <a:spcPts val="745"/>
              </a:spcBef>
              <a:buFont typeface="Wingdings"/>
              <a:buChar char=""/>
              <a:tabLst>
                <a:tab pos="698500" algn="l"/>
              </a:tabLst>
            </a:pPr>
            <a:r>
              <a:rPr sz="2000" dirty="0">
                <a:latin typeface="Arial MT"/>
                <a:cs typeface="Arial MT"/>
              </a:rPr>
              <a:t>place</a:t>
            </a:r>
            <a:r>
              <a:rPr sz="2000" spc="-30" dirty="0">
                <a:latin typeface="Arial MT"/>
                <a:cs typeface="Arial MT"/>
              </a:rPr>
              <a:t> </a:t>
            </a:r>
            <a:r>
              <a:rPr sz="2000" dirty="0">
                <a:latin typeface="Arial MT"/>
                <a:cs typeface="Arial MT"/>
              </a:rPr>
              <a:t>markers</a:t>
            </a:r>
            <a:r>
              <a:rPr sz="2000" spc="-50" dirty="0">
                <a:latin typeface="Arial MT"/>
                <a:cs typeface="Arial MT"/>
              </a:rPr>
              <a:t> </a:t>
            </a:r>
            <a:r>
              <a:rPr sz="2000" dirty="0">
                <a:latin typeface="Arial MT"/>
                <a:cs typeface="Arial MT"/>
              </a:rPr>
              <a:t>in</a:t>
            </a:r>
            <a:r>
              <a:rPr sz="2000" spc="-10" dirty="0">
                <a:latin typeface="Arial MT"/>
                <a:cs typeface="Arial MT"/>
              </a:rPr>
              <a:t> </a:t>
            </a:r>
            <a:r>
              <a:rPr sz="2000" dirty="0">
                <a:latin typeface="Arial MT"/>
                <a:cs typeface="Arial MT"/>
              </a:rPr>
              <a:t>world</a:t>
            </a:r>
            <a:endParaRPr sz="2000">
              <a:latin typeface="Arial MT"/>
              <a:cs typeface="Arial MT"/>
            </a:endParaRPr>
          </a:p>
        </p:txBody>
      </p:sp>
      <p:grpSp>
        <p:nvGrpSpPr>
          <p:cNvPr id="12" name="object 12"/>
          <p:cNvGrpSpPr/>
          <p:nvPr/>
        </p:nvGrpSpPr>
        <p:grpSpPr>
          <a:xfrm>
            <a:off x="4501896" y="1853183"/>
            <a:ext cx="7508875" cy="4061460"/>
            <a:chOff x="4501896" y="1853183"/>
            <a:chExt cx="7508875" cy="4061460"/>
          </a:xfrm>
        </p:grpSpPr>
        <p:pic>
          <p:nvPicPr>
            <p:cNvPr id="13" name="object 13"/>
            <p:cNvPicPr/>
            <p:nvPr/>
          </p:nvPicPr>
          <p:blipFill>
            <a:blip r:embed="rId3" cstate="print"/>
            <a:stretch>
              <a:fillRect/>
            </a:stretch>
          </p:blipFill>
          <p:spPr>
            <a:xfrm>
              <a:off x="4501896" y="1853183"/>
              <a:ext cx="3147059" cy="2772156"/>
            </a:xfrm>
            <a:prstGeom prst="rect">
              <a:avLst/>
            </a:prstGeom>
          </p:spPr>
        </p:pic>
        <p:pic>
          <p:nvPicPr>
            <p:cNvPr id="14" name="object 14"/>
            <p:cNvPicPr/>
            <p:nvPr/>
          </p:nvPicPr>
          <p:blipFill>
            <a:blip r:embed="rId4" cstate="print"/>
            <a:stretch>
              <a:fillRect/>
            </a:stretch>
          </p:blipFill>
          <p:spPr>
            <a:xfrm>
              <a:off x="7830311" y="2609087"/>
              <a:ext cx="4180332" cy="3305555"/>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4035552" cy="969263"/>
            </a:xfrm>
            <a:prstGeom prst="rect">
              <a:avLst/>
            </a:prstGeom>
          </p:spPr>
        </p:pic>
      </p:grpSp>
      <p:sp>
        <p:nvSpPr>
          <p:cNvPr id="6" name="object 6"/>
          <p:cNvSpPr txBox="1">
            <a:spLocks noGrp="1"/>
          </p:cNvSpPr>
          <p:nvPr>
            <p:ph type="title"/>
          </p:nvPr>
        </p:nvSpPr>
        <p:spPr>
          <a:xfrm>
            <a:off x="78739" y="114427"/>
            <a:ext cx="3648710" cy="543560"/>
          </a:xfrm>
          <a:prstGeom prst="rect">
            <a:avLst/>
          </a:prstGeom>
        </p:spPr>
        <p:txBody>
          <a:bodyPr vert="horz" wrap="square" lIns="0" tIns="12065" rIns="0" bIns="0" rtlCol="0">
            <a:spAutoFit/>
          </a:bodyPr>
          <a:lstStyle/>
          <a:p>
            <a:pPr marL="12700">
              <a:lnSpc>
                <a:spcPct val="100000"/>
              </a:lnSpc>
              <a:spcBef>
                <a:spcPts val="95"/>
              </a:spcBef>
            </a:pPr>
            <a:r>
              <a:rPr sz="3400" spc="280" dirty="0"/>
              <a:t>MANIPULATION</a:t>
            </a:r>
            <a:endParaRPr sz="3400"/>
          </a:p>
        </p:txBody>
      </p:sp>
      <p:sp>
        <p:nvSpPr>
          <p:cNvPr id="7" name="object 7"/>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25</a:t>
            </a:r>
            <a:endParaRPr sz="1000">
              <a:latin typeface="Cambria"/>
              <a:cs typeface="Cambria"/>
            </a:endParaRPr>
          </a:p>
        </p:txBody>
      </p:sp>
      <p:grpSp>
        <p:nvGrpSpPr>
          <p:cNvPr id="8" name="object 8"/>
          <p:cNvGrpSpPr/>
          <p:nvPr/>
        </p:nvGrpSpPr>
        <p:grpSpPr>
          <a:xfrm>
            <a:off x="-9398" y="827277"/>
            <a:ext cx="12212320" cy="6042025"/>
            <a:chOff x="-9398" y="827277"/>
            <a:chExt cx="12212320" cy="6042025"/>
          </a:xfrm>
        </p:grpSpPr>
        <p:sp>
          <p:nvSpPr>
            <p:cNvPr id="9" name="object 9"/>
            <p:cNvSpPr/>
            <p:nvPr/>
          </p:nvSpPr>
          <p:spPr>
            <a:xfrm>
              <a:off x="762" y="837437"/>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2" y="837437"/>
              <a:ext cx="12192000" cy="6021705"/>
            </a:xfrm>
            <a:custGeom>
              <a:avLst/>
              <a:gdLst/>
              <a:ahLst/>
              <a:cxnLst/>
              <a:rect l="l" t="t" r="r" b="b"/>
              <a:pathLst>
                <a:path w="12192000" h="6021705">
                  <a:moveTo>
                    <a:pt x="0" y="6021324"/>
                  </a:moveTo>
                  <a:lnTo>
                    <a:pt x="12192000" y="6021324"/>
                  </a:lnTo>
                  <a:lnTo>
                    <a:pt x="12192000" y="0"/>
                  </a:lnTo>
                  <a:lnTo>
                    <a:pt x="0" y="0"/>
                  </a:lnTo>
                  <a:lnTo>
                    <a:pt x="0" y="6021324"/>
                  </a:lnTo>
                  <a:close/>
                </a:path>
              </a:pathLst>
            </a:custGeom>
            <a:ln w="19812">
              <a:solidFill>
                <a:srgbClr val="9EC544"/>
              </a:solidFill>
            </a:ln>
          </p:spPr>
          <p:txBody>
            <a:bodyPr wrap="square" lIns="0" tIns="0" rIns="0" bIns="0" rtlCol="0"/>
            <a:lstStyle/>
            <a:p>
              <a:endParaRPr/>
            </a:p>
          </p:txBody>
        </p:sp>
      </p:grpSp>
      <p:sp>
        <p:nvSpPr>
          <p:cNvPr id="11" name="object 11"/>
          <p:cNvSpPr txBox="1"/>
          <p:nvPr/>
        </p:nvSpPr>
        <p:spPr>
          <a:xfrm>
            <a:off x="78739" y="832865"/>
            <a:ext cx="11986895" cy="2255520"/>
          </a:xfrm>
          <a:prstGeom prst="rect">
            <a:avLst/>
          </a:prstGeom>
        </p:spPr>
        <p:txBody>
          <a:bodyPr vert="horz" wrap="square" lIns="0" tIns="12700" rIns="0" bIns="0" rtlCol="0">
            <a:spAutoFit/>
          </a:bodyPr>
          <a:lstStyle/>
          <a:p>
            <a:pPr marL="241300" marR="5080" indent="-228600">
              <a:lnSpc>
                <a:spcPct val="120000"/>
              </a:lnSpc>
              <a:spcBef>
                <a:spcPts val="100"/>
              </a:spcBef>
              <a:buFont typeface="Wingdings"/>
              <a:buChar char=""/>
              <a:tabLst>
                <a:tab pos="241300" algn="l"/>
              </a:tabLst>
            </a:pPr>
            <a:r>
              <a:rPr sz="1800" spc="-5" dirty="0">
                <a:latin typeface="Arial MT"/>
                <a:cs typeface="Arial MT"/>
              </a:rPr>
              <a:t>Direct</a:t>
            </a:r>
            <a:r>
              <a:rPr sz="1800" spc="5" dirty="0">
                <a:latin typeface="Arial MT"/>
                <a:cs typeface="Arial MT"/>
              </a:rPr>
              <a:t> </a:t>
            </a:r>
            <a:r>
              <a:rPr sz="1800" spc="-5" dirty="0">
                <a:latin typeface="Arial MT"/>
                <a:cs typeface="Arial MT"/>
              </a:rPr>
              <a:t>Manipulation</a:t>
            </a:r>
            <a:r>
              <a:rPr sz="1800" spc="40" dirty="0">
                <a:latin typeface="Arial MT"/>
                <a:cs typeface="Arial MT"/>
              </a:rPr>
              <a:t> </a:t>
            </a:r>
            <a:r>
              <a:rPr sz="1800" spc="-5" dirty="0">
                <a:latin typeface="Arial MT"/>
                <a:cs typeface="Arial MT"/>
              </a:rPr>
              <a:t>is</a:t>
            </a:r>
            <a:r>
              <a:rPr sz="1800" spc="5" dirty="0">
                <a:latin typeface="Arial MT"/>
                <a:cs typeface="Arial MT"/>
              </a:rPr>
              <a:t> </a:t>
            </a:r>
            <a:r>
              <a:rPr sz="1800" dirty="0">
                <a:latin typeface="Arial MT"/>
                <a:cs typeface="Arial MT"/>
              </a:rPr>
              <a:t>the </a:t>
            </a:r>
            <a:r>
              <a:rPr sz="1800" spc="-5" dirty="0">
                <a:latin typeface="Arial MT"/>
                <a:cs typeface="Arial MT"/>
              </a:rPr>
              <a:t>ability</a:t>
            </a:r>
            <a:r>
              <a:rPr sz="1800" spc="15" dirty="0">
                <a:latin typeface="Arial MT"/>
                <a:cs typeface="Arial MT"/>
              </a:rPr>
              <a:t> </a:t>
            </a:r>
            <a:r>
              <a:rPr sz="1800" dirty="0">
                <a:latin typeface="Arial MT"/>
                <a:cs typeface="Arial MT"/>
              </a:rPr>
              <a:t>for</a:t>
            </a:r>
            <a:r>
              <a:rPr sz="1800" spc="10"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user</a:t>
            </a:r>
            <a:r>
              <a:rPr sz="1800" spc="10" dirty="0">
                <a:latin typeface="Arial MT"/>
                <a:cs typeface="Arial MT"/>
              </a:rPr>
              <a:t> </a:t>
            </a:r>
            <a:r>
              <a:rPr sz="1800" spc="-5" dirty="0">
                <a:latin typeface="Arial MT"/>
                <a:cs typeface="Arial MT"/>
              </a:rPr>
              <a:t>in</a:t>
            </a:r>
            <a:r>
              <a:rPr sz="1800" spc="5" dirty="0">
                <a:latin typeface="Arial MT"/>
                <a:cs typeface="Arial MT"/>
              </a:rPr>
              <a:t> </a:t>
            </a:r>
            <a:r>
              <a:rPr sz="1800" spc="-5" dirty="0">
                <a:latin typeface="Arial MT"/>
                <a:cs typeface="Arial MT"/>
              </a:rPr>
              <a:t>virtual</a:t>
            </a:r>
            <a:r>
              <a:rPr sz="1800" spc="20" dirty="0">
                <a:latin typeface="Arial MT"/>
                <a:cs typeface="Arial MT"/>
              </a:rPr>
              <a:t> </a:t>
            </a:r>
            <a:r>
              <a:rPr sz="1800" spc="-5" dirty="0">
                <a:latin typeface="Arial MT"/>
                <a:cs typeface="Arial MT"/>
              </a:rPr>
              <a:t>reality</a:t>
            </a:r>
            <a:r>
              <a:rPr sz="1800" spc="20" dirty="0">
                <a:latin typeface="Arial MT"/>
                <a:cs typeface="Arial MT"/>
              </a:rPr>
              <a:t> </a:t>
            </a:r>
            <a:r>
              <a:rPr sz="1800" dirty="0">
                <a:latin typeface="Arial MT"/>
                <a:cs typeface="Arial MT"/>
              </a:rPr>
              <a:t>to </a:t>
            </a:r>
            <a:r>
              <a:rPr sz="1800" spc="-5" dirty="0">
                <a:latin typeface="Arial MT"/>
                <a:cs typeface="Arial MT"/>
              </a:rPr>
              <a:t>control</a:t>
            </a:r>
            <a:r>
              <a:rPr sz="1800" spc="10" dirty="0">
                <a:latin typeface="Arial MT"/>
                <a:cs typeface="Arial MT"/>
              </a:rPr>
              <a:t> </a:t>
            </a:r>
            <a:r>
              <a:rPr sz="1800" spc="-5" dirty="0">
                <a:latin typeface="Arial MT"/>
                <a:cs typeface="Arial MT"/>
              </a:rPr>
              <a:t>objects</a:t>
            </a:r>
            <a:r>
              <a:rPr sz="1800" spc="25" dirty="0">
                <a:latin typeface="Arial MT"/>
                <a:cs typeface="Arial MT"/>
              </a:rPr>
              <a:t> </a:t>
            </a:r>
            <a:r>
              <a:rPr sz="1800" spc="-5" dirty="0">
                <a:latin typeface="Arial MT"/>
                <a:cs typeface="Arial MT"/>
              </a:rPr>
              <a:t>in </a:t>
            </a:r>
            <a:r>
              <a:rPr sz="1800" dirty="0">
                <a:latin typeface="Arial MT"/>
                <a:cs typeface="Arial MT"/>
              </a:rPr>
              <a:t>the </a:t>
            </a:r>
            <a:r>
              <a:rPr sz="1800" spc="-5" dirty="0">
                <a:latin typeface="Arial MT"/>
                <a:cs typeface="Arial MT"/>
              </a:rPr>
              <a:t>virtual</a:t>
            </a:r>
            <a:r>
              <a:rPr sz="1800" spc="10" dirty="0">
                <a:latin typeface="Arial MT"/>
                <a:cs typeface="Arial MT"/>
              </a:rPr>
              <a:t> </a:t>
            </a:r>
            <a:r>
              <a:rPr sz="1800" spc="-5" dirty="0">
                <a:latin typeface="Arial MT"/>
                <a:cs typeface="Arial MT"/>
              </a:rPr>
              <a:t>environment</a:t>
            </a:r>
            <a:r>
              <a:rPr sz="1800" spc="20" dirty="0">
                <a:latin typeface="Arial MT"/>
                <a:cs typeface="Arial MT"/>
              </a:rPr>
              <a:t> </a:t>
            </a:r>
            <a:r>
              <a:rPr sz="1800" spc="-5" dirty="0">
                <a:latin typeface="Arial MT"/>
                <a:cs typeface="Arial MT"/>
              </a:rPr>
              <a:t>in</a:t>
            </a:r>
            <a:r>
              <a:rPr sz="1800" spc="10" dirty="0">
                <a:latin typeface="Arial MT"/>
                <a:cs typeface="Arial MT"/>
              </a:rPr>
              <a:t> </a:t>
            </a:r>
            <a:r>
              <a:rPr sz="1800" spc="-5" dirty="0">
                <a:latin typeface="Arial MT"/>
                <a:cs typeface="Arial MT"/>
              </a:rPr>
              <a:t>a</a:t>
            </a:r>
            <a:r>
              <a:rPr sz="1800" spc="10" dirty="0">
                <a:latin typeface="Arial MT"/>
                <a:cs typeface="Arial MT"/>
              </a:rPr>
              <a:t> </a:t>
            </a:r>
            <a:r>
              <a:rPr sz="1800" spc="-5" dirty="0">
                <a:latin typeface="Arial MT"/>
                <a:cs typeface="Arial MT"/>
              </a:rPr>
              <a:t>direct</a:t>
            </a:r>
            <a:r>
              <a:rPr sz="1800" spc="10" dirty="0">
                <a:latin typeface="Arial MT"/>
                <a:cs typeface="Arial MT"/>
              </a:rPr>
              <a:t> </a:t>
            </a:r>
            <a:r>
              <a:rPr sz="1800" spc="-5" dirty="0">
                <a:latin typeface="Arial MT"/>
                <a:cs typeface="Arial MT"/>
              </a:rPr>
              <a:t>and </a:t>
            </a:r>
            <a:r>
              <a:rPr sz="1800" spc="-484" dirty="0">
                <a:latin typeface="Arial MT"/>
                <a:cs typeface="Arial MT"/>
              </a:rPr>
              <a:t> </a:t>
            </a:r>
            <a:r>
              <a:rPr sz="1800" spc="-5" dirty="0">
                <a:latin typeface="Arial MT"/>
                <a:cs typeface="Arial MT"/>
              </a:rPr>
              <a:t>natural</a:t>
            </a:r>
            <a:r>
              <a:rPr sz="1800" spc="5" dirty="0">
                <a:latin typeface="Arial MT"/>
                <a:cs typeface="Arial MT"/>
              </a:rPr>
              <a:t> </a:t>
            </a:r>
            <a:r>
              <a:rPr sz="1800" spc="-15" dirty="0">
                <a:latin typeface="Arial MT"/>
                <a:cs typeface="Arial MT"/>
              </a:rPr>
              <a:t>way</a:t>
            </a:r>
            <a:endParaRPr sz="1800">
              <a:latin typeface="Arial MT"/>
              <a:cs typeface="Arial MT"/>
            </a:endParaRPr>
          </a:p>
          <a:p>
            <a:pPr marL="241300" marR="662305" indent="-228600">
              <a:lnSpc>
                <a:spcPct val="120000"/>
              </a:lnSpc>
              <a:spcBef>
                <a:spcPts val="994"/>
              </a:spcBef>
              <a:buFont typeface="Wingdings"/>
              <a:buChar char=""/>
              <a:tabLst>
                <a:tab pos="241300" algn="l"/>
              </a:tabLst>
            </a:pPr>
            <a:r>
              <a:rPr sz="1800" spc="-5" dirty="0">
                <a:latin typeface="Arial MT"/>
                <a:cs typeface="Arial MT"/>
              </a:rPr>
              <a:t>Direct</a:t>
            </a:r>
            <a:r>
              <a:rPr sz="1800" spc="5" dirty="0">
                <a:latin typeface="Arial MT"/>
                <a:cs typeface="Arial MT"/>
              </a:rPr>
              <a:t> </a:t>
            </a:r>
            <a:r>
              <a:rPr sz="1800" spc="-5" dirty="0">
                <a:latin typeface="Arial MT"/>
                <a:cs typeface="Arial MT"/>
              </a:rPr>
              <a:t>manipulation</a:t>
            </a:r>
            <a:r>
              <a:rPr sz="1800" spc="40" dirty="0">
                <a:latin typeface="Arial MT"/>
                <a:cs typeface="Arial MT"/>
              </a:rPr>
              <a:t> </a:t>
            </a:r>
            <a:r>
              <a:rPr sz="1800" spc="-5" dirty="0">
                <a:latin typeface="Arial MT"/>
                <a:cs typeface="Arial MT"/>
              </a:rPr>
              <a:t>provides</a:t>
            </a:r>
            <a:r>
              <a:rPr sz="1800" spc="15" dirty="0">
                <a:latin typeface="Arial MT"/>
                <a:cs typeface="Arial MT"/>
              </a:rPr>
              <a:t> </a:t>
            </a:r>
            <a:r>
              <a:rPr sz="1800" spc="-5" dirty="0">
                <a:latin typeface="Arial MT"/>
                <a:cs typeface="Arial MT"/>
              </a:rPr>
              <a:t>many</a:t>
            </a:r>
            <a:r>
              <a:rPr sz="1800" spc="15" dirty="0">
                <a:latin typeface="Arial MT"/>
                <a:cs typeface="Arial MT"/>
              </a:rPr>
              <a:t> </a:t>
            </a:r>
            <a:r>
              <a:rPr sz="1800" spc="-5" dirty="0">
                <a:latin typeface="Arial MT"/>
                <a:cs typeface="Arial MT"/>
              </a:rPr>
              <a:t>advantages</a:t>
            </a:r>
            <a:r>
              <a:rPr sz="1800" spc="10" dirty="0">
                <a:latin typeface="Arial MT"/>
                <a:cs typeface="Arial MT"/>
              </a:rPr>
              <a:t> </a:t>
            </a:r>
            <a:r>
              <a:rPr sz="1800" dirty="0">
                <a:latin typeface="Arial MT"/>
                <a:cs typeface="Arial MT"/>
              </a:rPr>
              <a:t>for</a:t>
            </a:r>
            <a:r>
              <a:rPr sz="1800" spc="5" dirty="0">
                <a:latin typeface="Arial MT"/>
                <a:cs typeface="Arial MT"/>
              </a:rPr>
              <a:t> </a:t>
            </a:r>
            <a:r>
              <a:rPr sz="1800" dirty="0">
                <a:latin typeface="Arial MT"/>
                <a:cs typeface="Arial MT"/>
              </a:rPr>
              <a:t>the</a:t>
            </a:r>
            <a:r>
              <a:rPr sz="1800" spc="-5" dirty="0">
                <a:latin typeface="Arial MT"/>
                <a:cs typeface="Arial MT"/>
              </a:rPr>
              <a:t> exploration</a:t>
            </a:r>
            <a:r>
              <a:rPr sz="1800" spc="30" dirty="0">
                <a:latin typeface="Arial MT"/>
                <a:cs typeface="Arial MT"/>
              </a:rPr>
              <a:t> </a:t>
            </a:r>
            <a:r>
              <a:rPr sz="1800" dirty="0">
                <a:latin typeface="Arial MT"/>
                <a:cs typeface="Arial MT"/>
              </a:rPr>
              <a:t>of</a:t>
            </a:r>
            <a:r>
              <a:rPr sz="1800" spc="5" dirty="0">
                <a:latin typeface="Arial MT"/>
                <a:cs typeface="Arial MT"/>
              </a:rPr>
              <a:t> </a:t>
            </a:r>
            <a:r>
              <a:rPr sz="1800" spc="-5" dirty="0">
                <a:latin typeface="Arial MT"/>
                <a:cs typeface="Arial MT"/>
              </a:rPr>
              <a:t>complex,</a:t>
            </a:r>
            <a:r>
              <a:rPr sz="1800" spc="20" dirty="0">
                <a:latin typeface="Arial MT"/>
                <a:cs typeface="Arial MT"/>
              </a:rPr>
              <a:t> </a:t>
            </a:r>
            <a:r>
              <a:rPr sz="1800" spc="-5" dirty="0">
                <a:latin typeface="Arial MT"/>
                <a:cs typeface="Arial MT"/>
              </a:rPr>
              <a:t>multi-dimensional</a:t>
            </a:r>
            <a:r>
              <a:rPr sz="1800" spc="50" dirty="0">
                <a:latin typeface="Arial MT"/>
                <a:cs typeface="Arial MT"/>
              </a:rPr>
              <a:t> </a:t>
            </a:r>
            <a:r>
              <a:rPr sz="1800" spc="-5" dirty="0">
                <a:latin typeface="Arial MT"/>
                <a:cs typeface="Arial MT"/>
              </a:rPr>
              <a:t>data</a:t>
            </a:r>
            <a:r>
              <a:rPr sz="1800" spc="10" dirty="0">
                <a:latin typeface="Arial MT"/>
                <a:cs typeface="Arial MT"/>
              </a:rPr>
              <a:t> </a:t>
            </a:r>
            <a:r>
              <a:rPr sz="1800" dirty="0">
                <a:latin typeface="Arial MT"/>
                <a:cs typeface="Arial MT"/>
              </a:rPr>
              <a:t>sets, </a:t>
            </a:r>
            <a:r>
              <a:rPr sz="1800" spc="-5" dirty="0">
                <a:latin typeface="Arial MT"/>
                <a:cs typeface="Arial MT"/>
              </a:rPr>
              <a:t>by </a:t>
            </a:r>
            <a:r>
              <a:rPr sz="1800" spc="-484" dirty="0">
                <a:latin typeface="Arial MT"/>
                <a:cs typeface="Arial MT"/>
              </a:rPr>
              <a:t> </a:t>
            </a:r>
            <a:r>
              <a:rPr sz="1800" spc="-10" dirty="0">
                <a:latin typeface="Arial MT"/>
                <a:cs typeface="Arial MT"/>
              </a:rPr>
              <a:t>allowing</a:t>
            </a:r>
            <a:r>
              <a:rPr sz="1800" spc="50"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investigator</a:t>
            </a:r>
            <a:r>
              <a:rPr sz="1800" spc="25" dirty="0">
                <a:latin typeface="Arial MT"/>
                <a:cs typeface="Arial MT"/>
              </a:rPr>
              <a:t> </a:t>
            </a:r>
            <a:r>
              <a:rPr sz="1800" spc="-5" dirty="0">
                <a:latin typeface="Arial MT"/>
                <a:cs typeface="Arial MT"/>
              </a:rPr>
              <a:t>the</a:t>
            </a:r>
            <a:r>
              <a:rPr sz="1800" spc="-10" dirty="0">
                <a:latin typeface="Arial MT"/>
                <a:cs typeface="Arial MT"/>
              </a:rPr>
              <a:t> </a:t>
            </a:r>
            <a:r>
              <a:rPr sz="1800" spc="-5" dirty="0">
                <a:latin typeface="Arial MT"/>
                <a:cs typeface="Arial MT"/>
              </a:rPr>
              <a:t>ability</a:t>
            </a:r>
            <a:r>
              <a:rPr sz="1800" spc="15" dirty="0">
                <a:latin typeface="Arial MT"/>
                <a:cs typeface="Arial MT"/>
              </a:rPr>
              <a:t> </a:t>
            </a:r>
            <a:r>
              <a:rPr sz="1800" dirty="0">
                <a:latin typeface="Arial MT"/>
                <a:cs typeface="Arial MT"/>
              </a:rPr>
              <a:t>to</a:t>
            </a:r>
            <a:r>
              <a:rPr sz="1800" spc="-10" dirty="0">
                <a:latin typeface="Arial MT"/>
                <a:cs typeface="Arial MT"/>
              </a:rPr>
              <a:t> </a:t>
            </a:r>
            <a:r>
              <a:rPr sz="1800" spc="-5" dirty="0">
                <a:latin typeface="Arial MT"/>
                <a:cs typeface="Arial MT"/>
              </a:rPr>
              <a:t>intuitively</a:t>
            </a:r>
            <a:r>
              <a:rPr sz="1800" spc="20" dirty="0">
                <a:latin typeface="Arial MT"/>
                <a:cs typeface="Arial MT"/>
              </a:rPr>
              <a:t> </a:t>
            </a:r>
            <a:r>
              <a:rPr sz="1800" spc="-5" dirty="0">
                <a:latin typeface="Arial MT"/>
                <a:cs typeface="Arial MT"/>
              </a:rPr>
              <a:t>explore</a:t>
            </a:r>
            <a:r>
              <a:rPr sz="1800" spc="20"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data</a:t>
            </a:r>
            <a:r>
              <a:rPr sz="1800" dirty="0">
                <a:latin typeface="Arial MT"/>
                <a:cs typeface="Arial MT"/>
              </a:rPr>
              <a:t> </a:t>
            </a:r>
            <a:r>
              <a:rPr sz="1800" spc="-5" dirty="0">
                <a:latin typeface="Arial MT"/>
                <a:cs typeface="Arial MT"/>
              </a:rPr>
              <a:t>environment.</a:t>
            </a:r>
            <a:endParaRPr sz="1800">
              <a:latin typeface="Arial MT"/>
              <a:cs typeface="Arial MT"/>
            </a:endParaRPr>
          </a:p>
          <a:p>
            <a:pPr marL="241300" marR="280035" indent="-228600">
              <a:lnSpc>
                <a:spcPct val="120000"/>
              </a:lnSpc>
              <a:spcBef>
                <a:spcPts val="1010"/>
              </a:spcBef>
              <a:buFont typeface="Wingdings"/>
              <a:buChar char=""/>
              <a:tabLst>
                <a:tab pos="241300" algn="l"/>
              </a:tabLst>
            </a:pPr>
            <a:r>
              <a:rPr sz="1800" dirty="0">
                <a:latin typeface="Arial MT"/>
                <a:cs typeface="Arial MT"/>
              </a:rPr>
              <a:t>An</a:t>
            </a:r>
            <a:r>
              <a:rPr sz="1800" spc="-5" dirty="0">
                <a:latin typeface="Arial MT"/>
                <a:cs typeface="Arial MT"/>
              </a:rPr>
              <a:t> investigator</a:t>
            </a:r>
            <a:r>
              <a:rPr sz="1800" spc="15" dirty="0">
                <a:latin typeface="Arial MT"/>
                <a:cs typeface="Arial MT"/>
              </a:rPr>
              <a:t> </a:t>
            </a:r>
            <a:r>
              <a:rPr sz="1800" spc="-5" dirty="0">
                <a:latin typeface="Arial MT"/>
                <a:cs typeface="Arial MT"/>
              </a:rPr>
              <a:t>can,</a:t>
            </a:r>
            <a:r>
              <a:rPr sz="1800" spc="10" dirty="0">
                <a:latin typeface="Arial MT"/>
                <a:cs typeface="Arial MT"/>
              </a:rPr>
              <a:t> </a:t>
            </a:r>
            <a:r>
              <a:rPr sz="1800" dirty="0">
                <a:latin typeface="Arial MT"/>
                <a:cs typeface="Arial MT"/>
              </a:rPr>
              <a:t>for</a:t>
            </a:r>
            <a:r>
              <a:rPr sz="1800" spc="5" dirty="0">
                <a:latin typeface="Arial MT"/>
                <a:cs typeface="Arial MT"/>
              </a:rPr>
              <a:t> </a:t>
            </a:r>
            <a:r>
              <a:rPr sz="1800" spc="-10" dirty="0">
                <a:latin typeface="Arial MT"/>
                <a:cs typeface="Arial MT"/>
              </a:rPr>
              <a:t>example,</a:t>
            </a:r>
            <a:r>
              <a:rPr sz="1800" spc="30" dirty="0">
                <a:latin typeface="Arial MT"/>
                <a:cs typeface="Arial MT"/>
              </a:rPr>
              <a:t> </a:t>
            </a:r>
            <a:r>
              <a:rPr sz="1800" dirty="0">
                <a:latin typeface="Arial MT"/>
                <a:cs typeface="Arial MT"/>
              </a:rPr>
              <a:t>move a </a:t>
            </a:r>
            <a:r>
              <a:rPr sz="1800" spc="-5" dirty="0">
                <a:latin typeface="Arial MT"/>
                <a:cs typeface="Arial MT"/>
              </a:rPr>
              <a:t>“data</a:t>
            </a:r>
            <a:r>
              <a:rPr sz="1800" spc="15" dirty="0">
                <a:latin typeface="Arial MT"/>
                <a:cs typeface="Arial MT"/>
              </a:rPr>
              <a:t> </a:t>
            </a:r>
            <a:r>
              <a:rPr sz="1800" spc="-10" dirty="0">
                <a:latin typeface="Arial MT"/>
                <a:cs typeface="Arial MT"/>
              </a:rPr>
              <a:t>probe”</a:t>
            </a:r>
            <a:r>
              <a:rPr sz="1800" spc="25" dirty="0">
                <a:latin typeface="Arial MT"/>
                <a:cs typeface="Arial MT"/>
              </a:rPr>
              <a:t> </a:t>
            </a:r>
            <a:r>
              <a:rPr sz="1800" spc="-5" dirty="0">
                <a:latin typeface="Arial MT"/>
                <a:cs typeface="Arial MT"/>
              </a:rPr>
              <a:t>about</a:t>
            </a:r>
            <a:r>
              <a:rPr sz="1800" spc="10"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space,</a:t>
            </a:r>
            <a:r>
              <a:rPr sz="1800" spc="10" dirty="0">
                <a:latin typeface="Arial MT"/>
                <a:cs typeface="Arial MT"/>
              </a:rPr>
              <a:t> </a:t>
            </a:r>
            <a:r>
              <a:rPr sz="1800" spc="-10" dirty="0">
                <a:latin typeface="Arial MT"/>
                <a:cs typeface="Arial MT"/>
              </a:rPr>
              <a:t>watching</a:t>
            </a:r>
            <a:r>
              <a:rPr sz="1800" spc="50" dirty="0">
                <a:latin typeface="Arial MT"/>
                <a:cs typeface="Arial MT"/>
              </a:rPr>
              <a:t> </a:t>
            </a:r>
            <a:r>
              <a:rPr sz="1800" dirty="0">
                <a:latin typeface="Arial MT"/>
                <a:cs typeface="Arial MT"/>
              </a:rPr>
              <a:t>the</a:t>
            </a:r>
            <a:r>
              <a:rPr sz="1800" spc="-5" dirty="0">
                <a:latin typeface="Arial MT"/>
                <a:cs typeface="Arial MT"/>
              </a:rPr>
              <a:t> results</a:t>
            </a:r>
            <a:r>
              <a:rPr sz="1800" spc="15"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getting</a:t>
            </a:r>
            <a:r>
              <a:rPr sz="1800" spc="15" dirty="0">
                <a:latin typeface="Arial MT"/>
                <a:cs typeface="Arial MT"/>
              </a:rPr>
              <a:t> </a:t>
            </a:r>
            <a:r>
              <a:rPr sz="1800" spc="-5" dirty="0">
                <a:latin typeface="Arial MT"/>
                <a:cs typeface="Arial MT"/>
              </a:rPr>
              <a:t>a</a:t>
            </a:r>
            <a:r>
              <a:rPr sz="1800" spc="10" dirty="0">
                <a:latin typeface="Arial MT"/>
                <a:cs typeface="Arial MT"/>
              </a:rPr>
              <a:t> </a:t>
            </a:r>
            <a:r>
              <a:rPr sz="1800" spc="-5" dirty="0">
                <a:latin typeface="Arial MT"/>
                <a:cs typeface="Arial MT"/>
              </a:rPr>
              <a:t>sense</a:t>
            </a:r>
            <a:r>
              <a:rPr sz="1800" spc="15" dirty="0">
                <a:latin typeface="Arial MT"/>
                <a:cs typeface="Arial MT"/>
              </a:rPr>
              <a:t> </a:t>
            </a:r>
            <a:r>
              <a:rPr sz="1800" dirty="0">
                <a:latin typeface="Arial MT"/>
                <a:cs typeface="Arial MT"/>
              </a:rPr>
              <a:t>of </a:t>
            </a:r>
            <a:r>
              <a:rPr sz="1800" spc="-484" dirty="0">
                <a:latin typeface="Arial MT"/>
                <a:cs typeface="Arial MT"/>
              </a:rPr>
              <a:t> </a:t>
            </a:r>
            <a:r>
              <a:rPr sz="1800" spc="-5" dirty="0">
                <a:latin typeface="Arial MT"/>
                <a:cs typeface="Arial MT"/>
              </a:rPr>
              <a:t>how</a:t>
            </a:r>
            <a:r>
              <a:rPr sz="1800" spc="5" dirty="0">
                <a:latin typeface="Arial MT"/>
                <a:cs typeface="Arial MT"/>
              </a:rPr>
              <a:t> </a:t>
            </a:r>
            <a:r>
              <a:rPr sz="1800" dirty="0">
                <a:latin typeface="Arial MT"/>
                <a:cs typeface="Arial MT"/>
              </a:rPr>
              <a:t>the </a:t>
            </a:r>
            <a:r>
              <a:rPr sz="1800" spc="-5" dirty="0">
                <a:latin typeface="Arial MT"/>
                <a:cs typeface="Arial MT"/>
              </a:rPr>
              <a:t>data</a:t>
            </a:r>
            <a:r>
              <a:rPr sz="1800" dirty="0">
                <a:latin typeface="Arial MT"/>
                <a:cs typeface="Arial MT"/>
              </a:rPr>
              <a:t> </a:t>
            </a:r>
            <a:r>
              <a:rPr sz="1800" spc="-5" dirty="0">
                <a:latin typeface="Arial MT"/>
                <a:cs typeface="Arial MT"/>
              </a:rPr>
              <a:t>varies</a:t>
            </a:r>
            <a:r>
              <a:rPr sz="1800" spc="5" dirty="0">
                <a:latin typeface="Arial MT"/>
                <a:cs typeface="Arial MT"/>
              </a:rPr>
              <a:t> </a:t>
            </a:r>
            <a:r>
              <a:rPr sz="1800" spc="-10" dirty="0">
                <a:latin typeface="Arial MT"/>
                <a:cs typeface="Arial MT"/>
              </a:rPr>
              <a:t>within</a:t>
            </a:r>
            <a:r>
              <a:rPr sz="1800" spc="45" dirty="0">
                <a:latin typeface="Arial MT"/>
                <a:cs typeface="Arial MT"/>
              </a:rPr>
              <a:t> </a:t>
            </a:r>
            <a:r>
              <a:rPr sz="1800" dirty="0">
                <a:latin typeface="Arial MT"/>
                <a:cs typeface="Arial MT"/>
              </a:rPr>
              <a:t>its</a:t>
            </a:r>
            <a:r>
              <a:rPr sz="1800" spc="-10" dirty="0">
                <a:latin typeface="Arial MT"/>
                <a:cs typeface="Arial MT"/>
              </a:rPr>
              <a:t> </a:t>
            </a:r>
            <a:r>
              <a:rPr sz="1800" spc="-5" dirty="0">
                <a:latin typeface="Arial MT"/>
                <a:cs typeface="Arial MT"/>
              </a:rPr>
              <a:t>spatial</a:t>
            </a:r>
            <a:r>
              <a:rPr sz="1800" spc="10" dirty="0">
                <a:latin typeface="Arial MT"/>
                <a:cs typeface="Arial MT"/>
              </a:rPr>
              <a:t> </a:t>
            </a:r>
            <a:r>
              <a:rPr sz="1800" spc="-5" dirty="0">
                <a:latin typeface="Arial MT"/>
                <a:cs typeface="Arial MT"/>
              </a:rPr>
              <a:t>volume.</a:t>
            </a:r>
            <a:endParaRPr sz="1800">
              <a:latin typeface="Arial MT"/>
              <a:cs typeface="Arial MT"/>
            </a:endParaRPr>
          </a:p>
        </p:txBody>
      </p:sp>
      <p:pic>
        <p:nvPicPr>
          <p:cNvPr id="12" name="object 12"/>
          <p:cNvPicPr/>
          <p:nvPr/>
        </p:nvPicPr>
        <p:blipFill>
          <a:blip r:embed="rId3" cstate="print"/>
          <a:stretch>
            <a:fillRect/>
          </a:stretch>
        </p:blipFill>
        <p:spPr>
          <a:xfrm>
            <a:off x="5693664" y="2906267"/>
            <a:ext cx="6153912" cy="378561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 y="0"/>
            <a:ext cx="12218035" cy="981710"/>
            <a:chOff x="-12255" y="0"/>
            <a:chExt cx="12218035" cy="981710"/>
          </a:xfrm>
        </p:grpSpPr>
        <p:sp>
          <p:nvSpPr>
            <p:cNvPr id="3" name="object 3"/>
            <p:cNvSpPr/>
            <p:nvPr/>
          </p:nvSpPr>
          <p:spPr>
            <a:xfrm>
              <a:off x="762" y="762"/>
              <a:ext cx="12192000" cy="836930"/>
            </a:xfrm>
            <a:custGeom>
              <a:avLst/>
              <a:gdLst/>
              <a:ahLst/>
              <a:cxnLst/>
              <a:rect l="l" t="t" r="r" b="b"/>
              <a:pathLst>
                <a:path w="12192000" h="836930">
                  <a:moveTo>
                    <a:pt x="12192000" y="0"/>
                  </a:moveTo>
                  <a:lnTo>
                    <a:pt x="0" y="0"/>
                  </a:lnTo>
                  <a:lnTo>
                    <a:pt x="0" y="836676"/>
                  </a:lnTo>
                  <a:lnTo>
                    <a:pt x="12192000" y="836676"/>
                  </a:lnTo>
                  <a:lnTo>
                    <a:pt x="12192000" y="0"/>
                  </a:lnTo>
                  <a:close/>
                </a:path>
              </a:pathLst>
            </a:custGeom>
            <a:solidFill>
              <a:srgbClr val="499CCC"/>
            </a:solidFill>
          </p:spPr>
          <p:txBody>
            <a:bodyPr wrap="square" lIns="0" tIns="0" rIns="0" bIns="0" rtlCol="0"/>
            <a:lstStyle/>
            <a:p>
              <a:endParaRPr/>
            </a:p>
          </p:txBody>
        </p:sp>
        <p:sp>
          <p:nvSpPr>
            <p:cNvPr id="4" name="object 4"/>
            <p:cNvSpPr/>
            <p:nvPr/>
          </p:nvSpPr>
          <p:spPr>
            <a:xfrm>
              <a:off x="762" y="762"/>
              <a:ext cx="12192000" cy="836930"/>
            </a:xfrm>
            <a:custGeom>
              <a:avLst/>
              <a:gdLst/>
              <a:ahLst/>
              <a:cxnLst/>
              <a:rect l="l" t="t" r="r" b="b"/>
              <a:pathLst>
                <a:path w="12192000" h="836930">
                  <a:moveTo>
                    <a:pt x="0" y="836676"/>
                  </a:moveTo>
                  <a:lnTo>
                    <a:pt x="12192000" y="836676"/>
                  </a:lnTo>
                  <a:lnTo>
                    <a:pt x="12192000" y="0"/>
                  </a:lnTo>
                  <a:lnTo>
                    <a:pt x="0" y="0"/>
                  </a:lnTo>
                  <a:lnTo>
                    <a:pt x="0" y="836676"/>
                  </a:lnTo>
                  <a:close/>
                </a:path>
              </a:pathLst>
            </a:custGeom>
            <a:ln w="25908">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4151376" cy="969263"/>
            </a:xfrm>
            <a:prstGeom prst="rect">
              <a:avLst/>
            </a:prstGeom>
          </p:spPr>
        </p:pic>
        <p:pic>
          <p:nvPicPr>
            <p:cNvPr id="6" name="object 6"/>
            <p:cNvPicPr/>
            <p:nvPr/>
          </p:nvPicPr>
          <p:blipFill>
            <a:blip r:embed="rId3" cstate="print"/>
            <a:stretch>
              <a:fillRect/>
            </a:stretch>
          </p:blipFill>
          <p:spPr>
            <a:xfrm>
              <a:off x="3569208" y="0"/>
              <a:ext cx="3221736" cy="969263"/>
            </a:xfrm>
            <a:prstGeom prst="rect">
              <a:avLst/>
            </a:prstGeom>
          </p:spPr>
        </p:pic>
      </p:grpSp>
      <p:sp>
        <p:nvSpPr>
          <p:cNvPr id="7" name="object 7"/>
          <p:cNvSpPr txBox="1">
            <a:spLocks noGrp="1"/>
          </p:cNvSpPr>
          <p:nvPr>
            <p:ph type="title"/>
          </p:nvPr>
        </p:nvSpPr>
        <p:spPr>
          <a:xfrm>
            <a:off x="78739" y="114427"/>
            <a:ext cx="6405880" cy="543560"/>
          </a:xfrm>
          <a:prstGeom prst="rect">
            <a:avLst/>
          </a:prstGeom>
        </p:spPr>
        <p:txBody>
          <a:bodyPr vert="horz" wrap="square" lIns="0" tIns="12065" rIns="0" bIns="0" rtlCol="0">
            <a:spAutoFit/>
          </a:bodyPr>
          <a:lstStyle/>
          <a:p>
            <a:pPr marL="12700">
              <a:lnSpc>
                <a:spcPct val="100000"/>
              </a:lnSpc>
              <a:spcBef>
                <a:spcPts val="95"/>
              </a:spcBef>
            </a:pPr>
            <a:r>
              <a:rPr sz="3400" spc="280" dirty="0"/>
              <a:t>MANIPULATION</a:t>
            </a:r>
            <a:r>
              <a:rPr sz="3400" spc="155" dirty="0"/>
              <a:t> </a:t>
            </a:r>
            <a:r>
              <a:rPr sz="3400" spc="315" dirty="0"/>
              <a:t>INTERFACE</a:t>
            </a:r>
            <a:endParaRPr sz="3400"/>
          </a:p>
        </p:txBody>
      </p:sp>
      <p:sp>
        <p:nvSpPr>
          <p:cNvPr id="8" name="object 8"/>
          <p:cNvSpPr txBox="1"/>
          <p:nvPr/>
        </p:nvSpPr>
        <p:spPr>
          <a:xfrm>
            <a:off x="11961241" y="6546457"/>
            <a:ext cx="140335" cy="152400"/>
          </a:xfrm>
          <a:prstGeom prst="rect">
            <a:avLst/>
          </a:prstGeom>
        </p:spPr>
        <p:txBody>
          <a:bodyPr vert="horz" wrap="square" lIns="0" tIns="0" rIns="0" bIns="0" rtlCol="0">
            <a:spAutoFit/>
          </a:bodyPr>
          <a:lstStyle/>
          <a:p>
            <a:pPr>
              <a:lnSpc>
                <a:spcPts val="1180"/>
              </a:lnSpc>
            </a:pPr>
            <a:r>
              <a:rPr sz="1000" spc="-5" dirty="0">
                <a:solidFill>
                  <a:srgbClr val="FFFFFF"/>
                </a:solidFill>
                <a:latin typeface="Cambria"/>
                <a:cs typeface="Cambria"/>
              </a:rPr>
              <a:t>26</a:t>
            </a:r>
            <a:endParaRPr sz="1000">
              <a:latin typeface="Cambria"/>
              <a:cs typeface="Cambria"/>
            </a:endParaRPr>
          </a:p>
        </p:txBody>
      </p:sp>
      <p:grpSp>
        <p:nvGrpSpPr>
          <p:cNvPr id="9" name="object 9"/>
          <p:cNvGrpSpPr/>
          <p:nvPr/>
        </p:nvGrpSpPr>
        <p:grpSpPr>
          <a:xfrm>
            <a:off x="-9144" y="827531"/>
            <a:ext cx="12212320" cy="6041390"/>
            <a:chOff x="-9144" y="827531"/>
            <a:chExt cx="12212320" cy="6041390"/>
          </a:xfrm>
        </p:grpSpPr>
        <p:sp>
          <p:nvSpPr>
            <p:cNvPr id="10" name="object 10"/>
            <p:cNvSpPr/>
            <p:nvPr/>
          </p:nvSpPr>
          <p:spPr>
            <a:xfrm>
              <a:off x="761" y="837437"/>
              <a:ext cx="12192000" cy="6021705"/>
            </a:xfrm>
            <a:custGeom>
              <a:avLst/>
              <a:gdLst/>
              <a:ahLst/>
              <a:cxnLst/>
              <a:rect l="l" t="t" r="r" b="b"/>
              <a:pathLst>
                <a:path w="12192000" h="6021705">
                  <a:moveTo>
                    <a:pt x="12192000" y="0"/>
                  </a:moveTo>
                  <a:lnTo>
                    <a:pt x="0" y="0"/>
                  </a:lnTo>
                  <a:lnTo>
                    <a:pt x="0" y="6021324"/>
                  </a:lnTo>
                  <a:lnTo>
                    <a:pt x="12192000" y="6021324"/>
                  </a:lnTo>
                  <a:lnTo>
                    <a:pt x="12192000" y="0"/>
                  </a:lnTo>
                  <a:close/>
                </a:path>
              </a:pathLst>
            </a:custGeom>
            <a:solidFill>
              <a:srgbClr val="FFFFFF"/>
            </a:solidFill>
          </p:spPr>
          <p:txBody>
            <a:bodyPr wrap="square" lIns="0" tIns="0" rIns="0" bIns="0" rtlCol="0"/>
            <a:lstStyle/>
            <a:p>
              <a:endParaRPr/>
            </a:p>
          </p:txBody>
        </p:sp>
        <p:sp>
          <p:nvSpPr>
            <p:cNvPr id="11" name="object 11"/>
            <p:cNvSpPr/>
            <p:nvPr/>
          </p:nvSpPr>
          <p:spPr>
            <a:xfrm>
              <a:off x="761" y="837437"/>
              <a:ext cx="12192000" cy="6021705"/>
            </a:xfrm>
            <a:custGeom>
              <a:avLst/>
              <a:gdLst/>
              <a:ahLst/>
              <a:cxnLst/>
              <a:rect l="l" t="t" r="r" b="b"/>
              <a:pathLst>
                <a:path w="12192000" h="6021705">
                  <a:moveTo>
                    <a:pt x="0" y="6021324"/>
                  </a:moveTo>
                  <a:lnTo>
                    <a:pt x="12192000" y="6021324"/>
                  </a:lnTo>
                  <a:lnTo>
                    <a:pt x="12192000" y="0"/>
                  </a:lnTo>
                  <a:lnTo>
                    <a:pt x="0" y="0"/>
                  </a:lnTo>
                  <a:lnTo>
                    <a:pt x="0" y="6021324"/>
                  </a:lnTo>
                  <a:close/>
                </a:path>
              </a:pathLst>
            </a:custGeom>
            <a:ln w="19812">
              <a:solidFill>
                <a:srgbClr val="9EC544"/>
              </a:solidFill>
            </a:ln>
          </p:spPr>
          <p:txBody>
            <a:bodyPr wrap="square" lIns="0" tIns="0" rIns="0" bIns="0" rtlCol="0"/>
            <a:lstStyle/>
            <a:p>
              <a:endParaRPr/>
            </a:p>
          </p:txBody>
        </p:sp>
      </p:grpSp>
      <p:sp>
        <p:nvSpPr>
          <p:cNvPr id="12" name="object 12"/>
          <p:cNvSpPr txBox="1"/>
          <p:nvPr/>
        </p:nvSpPr>
        <p:spPr>
          <a:xfrm>
            <a:off x="78739" y="832865"/>
            <a:ext cx="11830050" cy="3166745"/>
          </a:xfrm>
          <a:prstGeom prst="rect">
            <a:avLst/>
          </a:prstGeom>
        </p:spPr>
        <p:txBody>
          <a:bodyPr vert="horz" wrap="square" lIns="0" tIns="12700" rIns="0" bIns="0" rtlCol="0">
            <a:spAutoFit/>
          </a:bodyPr>
          <a:lstStyle/>
          <a:p>
            <a:pPr marL="12700" marR="1072515">
              <a:lnSpc>
                <a:spcPct val="120000"/>
              </a:lnSpc>
              <a:spcBef>
                <a:spcPts val="100"/>
              </a:spcBef>
            </a:pPr>
            <a:r>
              <a:rPr sz="1800" spc="80" dirty="0">
                <a:latin typeface="Cambria"/>
                <a:cs typeface="Cambria"/>
              </a:rPr>
              <a:t>When</a:t>
            </a:r>
            <a:r>
              <a:rPr sz="1800" spc="105" dirty="0">
                <a:latin typeface="Cambria"/>
                <a:cs typeface="Cambria"/>
              </a:rPr>
              <a:t> </a:t>
            </a:r>
            <a:r>
              <a:rPr sz="1800" spc="85" dirty="0">
                <a:latin typeface="Cambria"/>
                <a:cs typeface="Cambria"/>
              </a:rPr>
              <a:t>data</a:t>
            </a:r>
            <a:r>
              <a:rPr sz="1800" spc="110" dirty="0">
                <a:latin typeface="Cambria"/>
                <a:cs typeface="Cambria"/>
              </a:rPr>
              <a:t> </a:t>
            </a:r>
            <a:r>
              <a:rPr sz="1800" spc="5" dirty="0">
                <a:latin typeface="Cambria"/>
                <a:cs typeface="Cambria"/>
              </a:rPr>
              <a:t>probe</a:t>
            </a:r>
            <a:r>
              <a:rPr sz="1800" spc="105" dirty="0">
                <a:latin typeface="Cambria"/>
                <a:cs typeface="Cambria"/>
              </a:rPr>
              <a:t> </a:t>
            </a:r>
            <a:r>
              <a:rPr sz="1800" spc="60" dirty="0">
                <a:latin typeface="Cambria"/>
                <a:cs typeface="Cambria"/>
              </a:rPr>
              <a:t>is</a:t>
            </a:r>
            <a:r>
              <a:rPr sz="1800" spc="105" dirty="0">
                <a:latin typeface="Cambria"/>
                <a:cs typeface="Cambria"/>
              </a:rPr>
              <a:t> </a:t>
            </a:r>
            <a:r>
              <a:rPr sz="1800" spc="85" dirty="0">
                <a:latin typeface="Cambria"/>
                <a:cs typeface="Cambria"/>
              </a:rPr>
              <a:t>taken</a:t>
            </a:r>
            <a:r>
              <a:rPr sz="1800" spc="114" dirty="0">
                <a:latin typeface="Cambria"/>
                <a:cs typeface="Cambria"/>
              </a:rPr>
              <a:t> </a:t>
            </a:r>
            <a:r>
              <a:rPr sz="1800" spc="45" dirty="0">
                <a:latin typeface="Cambria"/>
                <a:cs typeface="Cambria"/>
              </a:rPr>
              <a:t>into</a:t>
            </a:r>
            <a:r>
              <a:rPr sz="1800" spc="105" dirty="0">
                <a:latin typeface="Cambria"/>
                <a:cs typeface="Cambria"/>
              </a:rPr>
              <a:t> </a:t>
            </a:r>
            <a:r>
              <a:rPr sz="1800" spc="60" dirty="0">
                <a:latin typeface="Cambria"/>
                <a:cs typeface="Cambria"/>
              </a:rPr>
              <a:t>account,</a:t>
            </a:r>
            <a:r>
              <a:rPr sz="1800" spc="90" dirty="0">
                <a:latin typeface="Cambria"/>
                <a:cs typeface="Cambria"/>
              </a:rPr>
              <a:t> </a:t>
            </a:r>
            <a:r>
              <a:rPr sz="1800" spc="65" dirty="0">
                <a:latin typeface="Cambria"/>
                <a:cs typeface="Cambria"/>
              </a:rPr>
              <a:t>the</a:t>
            </a:r>
            <a:r>
              <a:rPr sz="1800" spc="125" dirty="0">
                <a:latin typeface="Cambria"/>
                <a:cs typeface="Cambria"/>
              </a:rPr>
              <a:t> </a:t>
            </a:r>
            <a:r>
              <a:rPr sz="1800" spc="60" dirty="0">
                <a:latin typeface="Cambria"/>
                <a:cs typeface="Cambria"/>
              </a:rPr>
              <a:t>user</a:t>
            </a:r>
            <a:r>
              <a:rPr sz="1800" spc="114" dirty="0">
                <a:latin typeface="Cambria"/>
                <a:cs typeface="Cambria"/>
              </a:rPr>
              <a:t> </a:t>
            </a:r>
            <a:r>
              <a:rPr sz="1800" spc="60" dirty="0">
                <a:latin typeface="Cambria"/>
                <a:cs typeface="Cambria"/>
              </a:rPr>
              <a:t>is</a:t>
            </a:r>
            <a:r>
              <a:rPr sz="1800" spc="105" dirty="0">
                <a:latin typeface="Cambria"/>
                <a:cs typeface="Cambria"/>
              </a:rPr>
              <a:t> </a:t>
            </a:r>
            <a:r>
              <a:rPr sz="1800" spc="35" dirty="0">
                <a:latin typeface="Cambria"/>
                <a:cs typeface="Cambria"/>
              </a:rPr>
              <a:t>allowed</a:t>
            </a:r>
            <a:r>
              <a:rPr sz="1800" spc="110" dirty="0">
                <a:latin typeface="Cambria"/>
                <a:cs typeface="Cambria"/>
              </a:rPr>
              <a:t> </a:t>
            </a:r>
            <a:r>
              <a:rPr sz="1800" spc="15" dirty="0">
                <a:latin typeface="Cambria"/>
                <a:cs typeface="Cambria"/>
              </a:rPr>
              <a:t>to</a:t>
            </a:r>
            <a:r>
              <a:rPr sz="1800" spc="105" dirty="0">
                <a:latin typeface="Cambria"/>
                <a:cs typeface="Cambria"/>
              </a:rPr>
              <a:t> </a:t>
            </a:r>
            <a:r>
              <a:rPr sz="1800" spc="25" dirty="0">
                <a:latin typeface="Cambria"/>
                <a:cs typeface="Cambria"/>
              </a:rPr>
              <a:t>move</a:t>
            </a:r>
            <a:r>
              <a:rPr sz="1800" spc="105" dirty="0">
                <a:latin typeface="Cambria"/>
                <a:cs typeface="Cambria"/>
              </a:rPr>
              <a:t> </a:t>
            </a:r>
            <a:r>
              <a:rPr sz="1800" spc="65" dirty="0">
                <a:latin typeface="Cambria"/>
                <a:cs typeface="Cambria"/>
              </a:rPr>
              <a:t>the</a:t>
            </a:r>
            <a:r>
              <a:rPr sz="1800" spc="105" dirty="0">
                <a:latin typeface="Cambria"/>
                <a:cs typeface="Cambria"/>
              </a:rPr>
              <a:t> </a:t>
            </a:r>
            <a:r>
              <a:rPr sz="1800" spc="85" dirty="0">
                <a:latin typeface="Cambria"/>
                <a:cs typeface="Cambria"/>
              </a:rPr>
              <a:t>data</a:t>
            </a:r>
            <a:r>
              <a:rPr sz="1800" spc="114" dirty="0">
                <a:latin typeface="Cambria"/>
                <a:cs typeface="Cambria"/>
              </a:rPr>
              <a:t> </a:t>
            </a:r>
            <a:r>
              <a:rPr sz="1800" spc="5" dirty="0">
                <a:latin typeface="Cambria"/>
                <a:cs typeface="Cambria"/>
              </a:rPr>
              <a:t>probe</a:t>
            </a:r>
            <a:r>
              <a:rPr sz="1800" spc="110" dirty="0">
                <a:latin typeface="Cambria"/>
                <a:cs typeface="Cambria"/>
              </a:rPr>
              <a:t> </a:t>
            </a:r>
            <a:r>
              <a:rPr sz="1800" spc="60" dirty="0">
                <a:latin typeface="Cambria"/>
                <a:cs typeface="Cambria"/>
              </a:rPr>
              <a:t>anywhere</a:t>
            </a:r>
            <a:r>
              <a:rPr sz="1800" spc="90" dirty="0">
                <a:latin typeface="Cambria"/>
                <a:cs typeface="Cambria"/>
              </a:rPr>
              <a:t> </a:t>
            </a:r>
            <a:r>
              <a:rPr sz="1800" spc="80" dirty="0">
                <a:latin typeface="Cambria"/>
                <a:cs typeface="Cambria"/>
              </a:rPr>
              <a:t>in</a:t>
            </a:r>
            <a:r>
              <a:rPr sz="1800" spc="100" dirty="0">
                <a:latin typeface="Cambria"/>
                <a:cs typeface="Cambria"/>
              </a:rPr>
              <a:t> </a:t>
            </a:r>
            <a:r>
              <a:rPr sz="1800" spc="50" dirty="0">
                <a:latin typeface="Cambria"/>
                <a:cs typeface="Cambria"/>
              </a:rPr>
              <a:t>three- </a:t>
            </a:r>
            <a:r>
              <a:rPr sz="1800" spc="-380" dirty="0">
                <a:latin typeface="Cambria"/>
                <a:cs typeface="Cambria"/>
              </a:rPr>
              <a:t> </a:t>
            </a:r>
            <a:r>
              <a:rPr sz="1800" spc="60" dirty="0">
                <a:latin typeface="Cambria"/>
                <a:cs typeface="Cambria"/>
              </a:rPr>
              <a:t>dimensional</a:t>
            </a:r>
            <a:r>
              <a:rPr sz="1800" spc="110" dirty="0">
                <a:latin typeface="Cambria"/>
                <a:cs typeface="Cambria"/>
              </a:rPr>
              <a:t> </a:t>
            </a:r>
            <a:r>
              <a:rPr sz="1800" spc="55" dirty="0">
                <a:latin typeface="Cambria"/>
                <a:cs typeface="Cambria"/>
              </a:rPr>
              <a:t>space,</a:t>
            </a:r>
            <a:r>
              <a:rPr sz="1800" spc="110" dirty="0">
                <a:latin typeface="Cambria"/>
                <a:cs typeface="Cambria"/>
              </a:rPr>
              <a:t> </a:t>
            </a:r>
            <a:r>
              <a:rPr sz="1800" spc="80" dirty="0">
                <a:latin typeface="Cambria"/>
                <a:cs typeface="Cambria"/>
              </a:rPr>
              <a:t>and</a:t>
            </a:r>
            <a:r>
              <a:rPr sz="1800" spc="105" dirty="0">
                <a:latin typeface="Cambria"/>
                <a:cs typeface="Cambria"/>
              </a:rPr>
              <a:t> </a:t>
            </a:r>
            <a:r>
              <a:rPr sz="1800" spc="80" dirty="0">
                <a:latin typeface="Cambria"/>
                <a:cs typeface="Cambria"/>
              </a:rPr>
              <a:t>in</a:t>
            </a:r>
            <a:r>
              <a:rPr sz="1800" spc="95" dirty="0">
                <a:latin typeface="Cambria"/>
                <a:cs typeface="Cambria"/>
              </a:rPr>
              <a:t> </a:t>
            </a:r>
            <a:r>
              <a:rPr sz="1800" spc="35" dirty="0">
                <a:latin typeface="Cambria"/>
                <a:cs typeface="Cambria"/>
              </a:rPr>
              <a:t>response</a:t>
            </a:r>
            <a:r>
              <a:rPr sz="1800" spc="125" dirty="0">
                <a:latin typeface="Cambria"/>
                <a:cs typeface="Cambria"/>
              </a:rPr>
              <a:t> </a:t>
            </a:r>
            <a:r>
              <a:rPr sz="1800" spc="15" dirty="0">
                <a:latin typeface="Cambria"/>
                <a:cs typeface="Cambria"/>
              </a:rPr>
              <a:t>to</a:t>
            </a:r>
            <a:r>
              <a:rPr sz="1800" spc="100" dirty="0">
                <a:latin typeface="Cambria"/>
                <a:cs typeface="Cambria"/>
              </a:rPr>
              <a:t> </a:t>
            </a:r>
            <a:r>
              <a:rPr sz="1800" spc="95" dirty="0">
                <a:latin typeface="Cambria"/>
                <a:cs typeface="Cambria"/>
              </a:rPr>
              <a:t>that</a:t>
            </a:r>
            <a:r>
              <a:rPr sz="1800" spc="100" dirty="0">
                <a:latin typeface="Cambria"/>
                <a:cs typeface="Cambria"/>
              </a:rPr>
              <a:t> </a:t>
            </a:r>
            <a:r>
              <a:rPr sz="1800" spc="50" dirty="0">
                <a:latin typeface="Cambria"/>
                <a:cs typeface="Cambria"/>
              </a:rPr>
              <a:t>movement</a:t>
            </a:r>
            <a:r>
              <a:rPr sz="1800" spc="90" dirty="0">
                <a:latin typeface="Cambria"/>
                <a:cs typeface="Cambria"/>
              </a:rPr>
              <a:t> </a:t>
            </a:r>
            <a:r>
              <a:rPr sz="1800" spc="55" dirty="0">
                <a:latin typeface="Cambria"/>
                <a:cs typeface="Cambria"/>
              </a:rPr>
              <a:t>several</a:t>
            </a:r>
            <a:r>
              <a:rPr sz="1800" spc="105" dirty="0">
                <a:latin typeface="Cambria"/>
                <a:cs typeface="Cambria"/>
              </a:rPr>
              <a:t> </a:t>
            </a:r>
            <a:r>
              <a:rPr sz="1800" spc="40" dirty="0">
                <a:latin typeface="Cambria"/>
                <a:cs typeface="Cambria"/>
              </a:rPr>
              <a:t>operations</a:t>
            </a:r>
            <a:r>
              <a:rPr sz="1800" spc="114" dirty="0">
                <a:latin typeface="Cambria"/>
                <a:cs typeface="Cambria"/>
              </a:rPr>
              <a:t> </a:t>
            </a:r>
            <a:r>
              <a:rPr sz="1800" spc="80" dirty="0">
                <a:latin typeface="Cambria"/>
                <a:cs typeface="Cambria"/>
              </a:rPr>
              <a:t>must</a:t>
            </a:r>
            <a:r>
              <a:rPr sz="1800" spc="110" dirty="0">
                <a:latin typeface="Cambria"/>
                <a:cs typeface="Cambria"/>
              </a:rPr>
              <a:t> </a:t>
            </a:r>
            <a:r>
              <a:rPr sz="1800" spc="25" dirty="0">
                <a:latin typeface="Cambria"/>
                <a:cs typeface="Cambria"/>
              </a:rPr>
              <a:t>occur:</a:t>
            </a:r>
            <a:endParaRPr sz="1800">
              <a:latin typeface="Cambria"/>
              <a:cs typeface="Cambria"/>
            </a:endParaRPr>
          </a:p>
          <a:p>
            <a:pPr marL="241300" indent="-228600">
              <a:lnSpc>
                <a:spcPct val="100000"/>
              </a:lnSpc>
              <a:spcBef>
                <a:spcPts val="1425"/>
              </a:spcBef>
              <a:buFont typeface="Arial MT"/>
              <a:buChar char="•"/>
              <a:tabLst>
                <a:tab pos="240665" algn="l"/>
                <a:tab pos="241300" algn="l"/>
              </a:tabLst>
            </a:pPr>
            <a:r>
              <a:rPr sz="1800" b="1" dirty="0">
                <a:latin typeface="Arial"/>
                <a:cs typeface="Arial"/>
              </a:rPr>
              <a:t>Collision</a:t>
            </a:r>
            <a:r>
              <a:rPr sz="1800" b="1" spc="-20" dirty="0">
                <a:latin typeface="Arial"/>
                <a:cs typeface="Arial"/>
              </a:rPr>
              <a:t> </a:t>
            </a:r>
            <a:r>
              <a:rPr sz="1800" b="1" spc="-5" dirty="0">
                <a:latin typeface="Arial"/>
                <a:cs typeface="Arial"/>
              </a:rPr>
              <a:t>Detection:</a:t>
            </a:r>
            <a:r>
              <a:rPr sz="1800" b="1" spc="20" dirty="0">
                <a:latin typeface="Arial"/>
                <a:cs typeface="Arial"/>
              </a:rPr>
              <a:t> </a:t>
            </a:r>
            <a:r>
              <a:rPr sz="1800" dirty="0">
                <a:latin typeface="Arial MT"/>
                <a:cs typeface="Arial MT"/>
              </a:rPr>
              <a:t>the</a:t>
            </a:r>
            <a:r>
              <a:rPr sz="1800" spc="-5" dirty="0">
                <a:latin typeface="Arial MT"/>
                <a:cs typeface="Arial MT"/>
              </a:rPr>
              <a:t> system</a:t>
            </a:r>
            <a:r>
              <a:rPr sz="1800" spc="30" dirty="0">
                <a:latin typeface="Arial MT"/>
                <a:cs typeface="Arial MT"/>
              </a:rPr>
              <a:t> </a:t>
            </a:r>
            <a:r>
              <a:rPr sz="1800" dirty="0">
                <a:latin typeface="Arial MT"/>
                <a:cs typeface="Arial MT"/>
              </a:rPr>
              <a:t>must</a:t>
            </a:r>
            <a:r>
              <a:rPr sz="1800" spc="-5" dirty="0">
                <a:latin typeface="Arial MT"/>
                <a:cs typeface="Arial MT"/>
              </a:rPr>
              <a:t> identify</a:t>
            </a:r>
            <a:r>
              <a:rPr sz="1800" spc="15" dirty="0">
                <a:latin typeface="Arial MT"/>
                <a:cs typeface="Arial MT"/>
              </a:rPr>
              <a:t> </a:t>
            </a:r>
            <a:r>
              <a:rPr sz="1800" spc="-5" dirty="0">
                <a:latin typeface="Arial MT"/>
                <a:cs typeface="Arial MT"/>
              </a:rPr>
              <a:t>that</a:t>
            </a:r>
            <a:r>
              <a:rPr sz="1800" spc="10" dirty="0">
                <a:latin typeface="Arial MT"/>
                <a:cs typeface="Arial MT"/>
              </a:rPr>
              <a:t> </a:t>
            </a:r>
            <a:r>
              <a:rPr sz="1800" dirty="0">
                <a:latin typeface="Arial MT"/>
                <a:cs typeface="Arial MT"/>
              </a:rPr>
              <a:t>the</a:t>
            </a:r>
            <a:r>
              <a:rPr sz="1800" spc="-5" dirty="0">
                <a:latin typeface="Arial MT"/>
                <a:cs typeface="Arial MT"/>
              </a:rPr>
              <a:t> user</a:t>
            </a:r>
            <a:r>
              <a:rPr sz="1800" spc="5" dirty="0">
                <a:latin typeface="Arial MT"/>
                <a:cs typeface="Arial MT"/>
              </a:rPr>
              <a:t> </a:t>
            </a:r>
            <a:r>
              <a:rPr sz="1800" spc="-5" dirty="0">
                <a:latin typeface="Arial MT"/>
                <a:cs typeface="Arial MT"/>
              </a:rPr>
              <a:t>has</a:t>
            </a:r>
            <a:r>
              <a:rPr sz="1800" spc="5" dirty="0">
                <a:latin typeface="Arial MT"/>
                <a:cs typeface="Arial MT"/>
              </a:rPr>
              <a:t> </a:t>
            </a:r>
            <a:r>
              <a:rPr sz="1800" spc="-5" dirty="0">
                <a:latin typeface="Arial MT"/>
                <a:cs typeface="Arial MT"/>
              </a:rPr>
              <a:t>“picked</a:t>
            </a:r>
            <a:r>
              <a:rPr sz="1800" spc="5" dirty="0">
                <a:latin typeface="Arial MT"/>
                <a:cs typeface="Arial MT"/>
              </a:rPr>
              <a:t> </a:t>
            </a:r>
            <a:r>
              <a:rPr sz="1800" spc="-5" dirty="0">
                <a:latin typeface="Arial MT"/>
                <a:cs typeface="Arial MT"/>
              </a:rPr>
              <a:t>up”</a:t>
            </a:r>
            <a:r>
              <a:rPr sz="1800" spc="15" dirty="0">
                <a:latin typeface="Arial MT"/>
                <a:cs typeface="Arial MT"/>
              </a:rPr>
              <a:t> </a:t>
            </a:r>
            <a:r>
              <a:rPr sz="1800" spc="-5" dirty="0">
                <a:latin typeface="Arial MT"/>
                <a:cs typeface="Arial MT"/>
              </a:rPr>
              <a:t>or</a:t>
            </a:r>
            <a:r>
              <a:rPr sz="1800" dirty="0">
                <a:latin typeface="Arial MT"/>
                <a:cs typeface="Arial MT"/>
              </a:rPr>
              <a:t> </a:t>
            </a:r>
            <a:r>
              <a:rPr sz="1800" spc="-5" dirty="0">
                <a:latin typeface="Arial MT"/>
                <a:cs typeface="Arial MT"/>
              </a:rPr>
              <a:t>“moved” </a:t>
            </a:r>
            <a:r>
              <a:rPr sz="1800" dirty="0">
                <a:latin typeface="Arial MT"/>
                <a:cs typeface="Arial MT"/>
              </a:rPr>
              <a:t>the</a:t>
            </a:r>
            <a:r>
              <a:rPr sz="1800" spc="-5" dirty="0">
                <a:latin typeface="Arial MT"/>
                <a:cs typeface="Arial MT"/>
              </a:rPr>
              <a:t> data</a:t>
            </a:r>
            <a:r>
              <a:rPr sz="1800" spc="10" dirty="0">
                <a:latin typeface="Arial MT"/>
                <a:cs typeface="Arial MT"/>
              </a:rPr>
              <a:t> </a:t>
            </a:r>
            <a:r>
              <a:rPr sz="1800" spc="-10" dirty="0">
                <a:latin typeface="Arial MT"/>
                <a:cs typeface="Arial MT"/>
              </a:rPr>
              <a:t>probe.</a:t>
            </a:r>
            <a:endParaRPr sz="1800">
              <a:latin typeface="Arial MT"/>
              <a:cs typeface="Arial MT"/>
            </a:endParaRPr>
          </a:p>
          <a:p>
            <a:pPr marL="304800" indent="-292735">
              <a:lnSpc>
                <a:spcPct val="100000"/>
              </a:lnSpc>
              <a:spcBef>
                <a:spcPts val="1440"/>
              </a:spcBef>
              <a:buFont typeface="Arial MT"/>
              <a:buChar char="•"/>
              <a:tabLst>
                <a:tab pos="304800" algn="l"/>
                <a:tab pos="305435" algn="l"/>
              </a:tabLst>
            </a:pPr>
            <a:r>
              <a:rPr sz="1800" b="1" spc="-5" dirty="0">
                <a:latin typeface="Arial"/>
                <a:cs typeface="Arial"/>
              </a:rPr>
              <a:t>Data</a:t>
            </a:r>
            <a:r>
              <a:rPr sz="1800" b="1" spc="-60" dirty="0">
                <a:latin typeface="Arial"/>
                <a:cs typeface="Arial"/>
              </a:rPr>
              <a:t> </a:t>
            </a:r>
            <a:r>
              <a:rPr sz="1800" b="1" spc="-15" dirty="0">
                <a:latin typeface="Arial"/>
                <a:cs typeface="Arial"/>
              </a:rPr>
              <a:t>Access</a:t>
            </a:r>
            <a:r>
              <a:rPr sz="1800" spc="-15" dirty="0">
                <a:latin typeface="Arial MT"/>
                <a:cs typeface="Arial MT"/>
              </a:rPr>
              <a:t>:</a:t>
            </a:r>
            <a:r>
              <a:rPr sz="1800" spc="55" dirty="0">
                <a:latin typeface="Arial MT"/>
                <a:cs typeface="Arial MT"/>
              </a:rPr>
              <a:t> </a:t>
            </a:r>
            <a:r>
              <a:rPr sz="1800" dirty="0">
                <a:latin typeface="Arial MT"/>
                <a:cs typeface="Arial MT"/>
              </a:rPr>
              <a:t>for</a:t>
            </a:r>
            <a:r>
              <a:rPr sz="1800" spc="5" dirty="0">
                <a:latin typeface="Arial MT"/>
                <a:cs typeface="Arial MT"/>
              </a:rPr>
              <a:t> </a:t>
            </a:r>
            <a:r>
              <a:rPr sz="1800" dirty="0">
                <a:latin typeface="Arial MT"/>
                <a:cs typeface="Arial MT"/>
              </a:rPr>
              <a:t>a</a:t>
            </a:r>
            <a:r>
              <a:rPr sz="1800" spc="-5" dirty="0">
                <a:latin typeface="Arial MT"/>
                <a:cs typeface="Arial MT"/>
              </a:rPr>
              <a:t> given</a:t>
            </a:r>
            <a:r>
              <a:rPr sz="1800" spc="10" dirty="0">
                <a:latin typeface="Arial MT"/>
                <a:cs typeface="Arial MT"/>
              </a:rPr>
              <a:t> </a:t>
            </a:r>
            <a:r>
              <a:rPr sz="1800" spc="-5" dirty="0">
                <a:latin typeface="Arial MT"/>
                <a:cs typeface="Arial MT"/>
              </a:rPr>
              <a:t>spatial</a:t>
            </a:r>
            <a:r>
              <a:rPr sz="1800" spc="15" dirty="0">
                <a:latin typeface="Arial MT"/>
                <a:cs typeface="Arial MT"/>
              </a:rPr>
              <a:t> </a:t>
            </a:r>
            <a:r>
              <a:rPr sz="1800" spc="-5" dirty="0">
                <a:latin typeface="Arial MT"/>
                <a:cs typeface="Arial MT"/>
              </a:rPr>
              <a:t>position</a:t>
            </a:r>
            <a:r>
              <a:rPr sz="1800" spc="15" dirty="0">
                <a:latin typeface="Arial MT"/>
                <a:cs typeface="Arial MT"/>
              </a:rPr>
              <a:t> </a:t>
            </a:r>
            <a:r>
              <a:rPr sz="1800" spc="-5" dirty="0">
                <a:latin typeface="Arial MT"/>
                <a:cs typeface="Arial MT"/>
              </a:rPr>
              <a:t>of</a:t>
            </a:r>
            <a:r>
              <a:rPr sz="1800" spc="5" dirty="0">
                <a:latin typeface="Arial MT"/>
                <a:cs typeface="Arial MT"/>
              </a:rPr>
              <a:t> </a:t>
            </a:r>
            <a:r>
              <a:rPr sz="1800" dirty="0">
                <a:latin typeface="Arial MT"/>
                <a:cs typeface="Arial MT"/>
              </a:rPr>
              <a:t>the</a:t>
            </a:r>
            <a:r>
              <a:rPr sz="1800" spc="-5" dirty="0">
                <a:latin typeface="Arial MT"/>
                <a:cs typeface="Arial MT"/>
              </a:rPr>
              <a:t> data</a:t>
            </a:r>
            <a:r>
              <a:rPr sz="1800" spc="5" dirty="0">
                <a:latin typeface="Arial MT"/>
                <a:cs typeface="Arial MT"/>
              </a:rPr>
              <a:t> </a:t>
            </a:r>
            <a:r>
              <a:rPr sz="1800" spc="-10" dirty="0">
                <a:latin typeface="Arial MT"/>
                <a:cs typeface="Arial MT"/>
              </a:rPr>
              <a:t>probe,</a:t>
            </a:r>
            <a:r>
              <a:rPr sz="1800" spc="20" dirty="0">
                <a:latin typeface="Arial MT"/>
                <a:cs typeface="Arial MT"/>
              </a:rPr>
              <a:t> </a:t>
            </a:r>
            <a:r>
              <a:rPr sz="1800" dirty="0">
                <a:latin typeface="Arial MT"/>
                <a:cs typeface="Arial MT"/>
              </a:rPr>
              <a:t>the</a:t>
            </a:r>
            <a:r>
              <a:rPr sz="1800" spc="-5" dirty="0">
                <a:latin typeface="Arial MT"/>
                <a:cs typeface="Arial MT"/>
              </a:rPr>
              <a:t> system</a:t>
            </a:r>
            <a:r>
              <a:rPr sz="1800" spc="15" dirty="0">
                <a:latin typeface="Arial MT"/>
                <a:cs typeface="Arial MT"/>
              </a:rPr>
              <a:t> </a:t>
            </a:r>
            <a:r>
              <a:rPr sz="1800" spc="-5" dirty="0">
                <a:latin typeface="Arial MT"/>
                <a:cs typeface="Arial MT"/>
              </a:rPr>
              <a:t>must</a:t>
            </a:r>
            <a:r>
              <a:rPr sz="1800" spc="5" dirty="0">
                <a:latin typeface="Arial MT"/>
                <a:cs typeface="Arial MT"/>
              </a:rPr>
              <a:t> </a:t>
            </a:r>
            <a:r>
              <a:rPr sz="1800" spc="-5" dirty="0">
                <a:latin typeface="Arial MT"/>
                <a:cs typeface="Arial MT"/>
              </a:rPr>
              <a:t>locate</a:t>
            </a:r>
            <a:r>
              <a:rPr sz="1800" spc="15" dirty="0">
                <a:latin typeface="Arial MT"/>
                <a:cs typeface="Arial MT"/>
              </a:rPr>
              <a:t> </a:t>
            </a:r>
            <a:r>
              <a:rPr sz="1800" dirty="0">
                <a:latin typeface="Arial MT"/>
                <a:cs typeface="Arial MT"/>
              </a:rPr>
              <a:t>the</a:t>
            </a:r>
            <a:r>
              <a:rPr sz="1800" spc="-5" dirty="0">
                <a:latin typeface="Arial MT"/>
                <a:cs typeface="Arial MT"/>
              </a:rPr>
              <a:t> data</a:t>
            </a:r>
            <a:r>
              <a:rPr sz="1800" spc="5" dirty="0">
                <a:latin typeface="Arial MT"/>
                <a:cs typeface="Arial MT"/>
              </a:rPr>
              <a:t> </a:t>
            </a:r>
            <a:r>
              <a:rPr sz="1800" spc="-5" dirty="0">
                <a:latin typeface="Arial MT"/>
                <a:cs typeface="Arial MT"/>
              </a:rPr>
              <a:t>(vector</a:t>
            </a:r>
            <a:r>
              <a:rPr sz="1800" spc="5" dirty="0">
                <a:latin typeface="Arial MT"/>
                <a:cs typeface="Arial MT"/>
              </a:rPr>
              <a:t> </a:t>
            </a:r>
            <a:r>
              <a:rPr sz="1800" spc="-5" dirty="0">
                <a:latin typeface="Arial MT"/>
                <a:cs typeface="Arial MT"/>
              </a:rPr>
              <a:t>data</a:t>
            </a:r>
            <a:r>
              <a:rPr sz="1800" spc="5" dirty="0">
                <a:latin typeface="Arial MT"/>
                <a:cs typeface="Arial MT"/>
              </a:rPr>
              <a:t> </a:t>
            </a:r>
            <a:r>
              <a:rPr sz="1800" dirty="0">
                <a:latin typeface="Arial MT"/>
                <a:cs typeface="Arial MT"/>
              </a:rPr>
              <a:t>in</a:t>
            </a:r>
            <a:r>
              <a:rPr sz="1800" spc="10" dirty="0">
                <a:latin typeface="Arial MT"/>
                <a:cs typeface="Arial MT"/>
              </a:rPr>
              <a:t> </a:t>
            </a:r>
            <a:r>
              <a:rPr sz="1800" spc="-10" dirty="0">
                <a:latin typeface="Arial MT"/>
                <a:cs typeface="Arial MT"/>
              </a:rPr>
              <a:t>our</a:t>
            </a:r>
            <a:endParaRPr sz="1800">
              <a:latin typeface="Arial MT"/>
              <a:cs typeface="Arial MT"/>
            </a:endParaRPr>
          </a:p>
          <a:p>
            <a:pPr marL="241300">
              <a:lnSpc>
                <a:spcPct val="100000"/>
              </a:lnSpc>
              <a:spcBef>
                <a:spcPts val="434"/>
              </a:spcBef>
            </a:pPr>
            <a:r>
              <a:rPr sz="1800" spc="-10" dirty="0">
                <a:latin typeface="Arial MT"/>
                <a:cs typeface="Arial MT"/>
              </a:rPr>
              <a:t>example)</a:t>
            </a:r>
            <a:r>
              <a:rPr sz="1800" spc="30" dirty="0">
                <a:latin typeface="Arial MT"/>
                <a:cs typeface="Arial MT"/>
              </a:rPr>
              <a:t> </a:t>
            </a:r>
            <a:r>
              <a:rPr sz="1800" dirty="0">
                <a:latin typeface="Arial MT"/>
                <a:cs typeface="Arial MT"/>
              </a:rPr>
              <a:t>for</a:t>
            </a:r>
            <a:r>
              <a:rPr sz="1800" spc="10" dirty="0">
                <a:latin typeface="Arial MT"/>
                <a:cs typeface="Arial MT"/>
              </a:rPr>
              <a:t> </a:t>
            </a:r>
            <a:r>
              <a:rPr sz="1800" spc="-5" dirty="0">
                <a:latin typeface="Arial MT"/>
                <a:cs typeface="Arial MT"/>
              </a:rPr>
              <a:t>that</a:t>
            </a:r>
            <a:r>
              <a:rPr sz="1800" spc="15" dirty="0">
                <a:latin typeface="Arial MT"/>
                <a:cs typeface="Arial MT"/>
              </a:rPr>
              <a:t> </a:t>
            </a:r>
            <a:r>
              <a:rPr sz="1800" spc="-5" dirty="0">
                <a:latin typeface="Arial MT"/>
                <a:cs typeface="Arial MT"/>
              </a:rPr>
              <a:t>location</a:t>
            </a:r>
            <a:r>
              <a:rPr sz="1800" spc="10" dirty="0">
                <a:latin typeface="Arial MT"/>
                <a:cs typeface="Arial MT"/>
              </a:rPr>
              <a:t> </a:t>
            </a:r>
            <a:r>
              <a:rPr sz="1800" spc="-5" dirty="0">
                <a:latin typeface="Arial MT"/>
                <a:cs typeface="Arial MT"/>
              </a:rPr>
              <a:t>and</a:t>
            </a:r>
            <a:r>
              <a:rPr sz="1800" spc="15" dirty="0">
                <a:latin typeface="Arial MT"/>
                <a:cs typeface="Arial MT"/>
              </a:rPr>
              <a:t> </a:t>
            </a:r>
            <a:r>
              <a:rPr sz="1800" spc="-5" dirty="0">
                <a:latin typeface="Arial MT"/>
                <a:cs typeface="Arial MT"/>
              </a:rPr>
              <a:t>access</a:t>
            </a:r>
            <a:r>
              <a:rPr sz="1800" spc="10" dirty="0">
                <a:latin typeface="Arial MT"/>
                <a:cs typeface="Arial MT"/>
              </a:rPr>
              <a:t> </a:t>
            </a:r>
            <a:r>
              <a:rPr sz="1800" spc="-5" dirty="0">
                <a:latin typeface="Arial MT"/>
                <a:cs typeface="Arial MT"/>
              </a:rPr>
              <a:t>that</a:t>
            </a:r>
            <a:r>
              <a:rPr sz="1800" spc="10" dirty="0">
                <a:latin typeface="Arial MT"/>
                <a:cs typeface="Arial MT"/>
              </a:rPr>
              <a:t> </a:t>
            </a:r>
            <a:r>
              <a:rPr sz="1800" spc="-5" dirty="0">
                <a:latin typeface="Arial MT"/>
                <a:cs typeface="Arial MT"/>
              </a:rPr>
              <a:t>data,</a:t>
            </a:r>
            <a:r>
              <a:rPr sz="1800" spc="10" dirty="0">
                <a:latin typeface="Arial MT"/>
                <a:cs typeface="Arial MT"/>
              </a:rPr>
              <a:t> </a:t>
            </a:r>
            <a:r>
              <a:rPr sz="1800" spc="-5" dirty="0">
                <a:latin typeface="Arial MT"/>
                <a:cs typeface="Arial MT"/>
              </a:rPr>
              <a:t>as</a:t>
            </a:r>
            <a:r>
              <a:rPr sz="1800" spc="10" dirty="0">
                <a:latin typeface="Arial MT"/>
                <a:cs typeface="Arial MT"/>
              </a:rPr>
              <a:t> </a:t>
            </a:r>
            <a:r>
              <a:rPr sz="1800" spc="-15" dirty="0">
                <a:latin typeface="Arial MT"/>
                <a:cs typeface="Arial MT"/>
              </a:rPr>
              <a:t>well</a:t>
            </a:r>
            <a:r>
              <a:rPr sz="1800" spc="50" dirty="0">
                <a:latin typeface="Arial MT"/>
                <a:cs typeface="Arial MT"/>
              </a:rPr>
              <a:t> </a:t>
            </a:r>
            <a:r>
              <a:rPr sz="1800" spc="-5" dirty="0">
                <a:latin typeface="Arial MT"/>
                <a:cs typeface="Arial MT"/>
              </a:rPr>
              <a:t>as</a:t>
            </a:r>
            <a:r>
              <a:rPr sz="1800" spc="10" dirty="0">
                <a:latin typeface="Arial MT"/>
                <a:cs typeface="Arial MT"/>
              </a:rPr>
              <a:t> </a:t>
            </a:r>
            <a:r>
              <a:rPr sz="1800" spc="-5" dirty="0">
                <a:latin typeface="Arial MT"/>
                <a:cs typeface="Arial MT"/>
              </a:rPr>
              <a:t>all</a:t>
            </a:r>
            <a:r>
              <a:rPr sz="1800" dirty="0">
                <a:latin typeface="Arial MT"/>
                <a:cs typeface="Arial MT"/>
              </a:rPr>
              <a:t> </a:t>
            </a:r>
            <a:r>
              <a:rPr sz="1800" spc="-5" dirty="0">
                <a:latin typeface="Arial MT"/>
                <a:cs typeface="Arial MT"/>
              </a:rPr>
              <a:t>data</a:t>
            </a:r>
            <a:r>
              <a:rPr sz="1800" spc="15" dirty="0">
                <a:latin typeface="Arial MT"/>
                <a:cs typeface="Arial MT"/>
              </a:rPr>
              <a:t> </a:t>
            </a:r>
            <a:r>
              <a:rPr sz="1800" spc="-5" dirty="0">
                <a:latin typeface="Arial MT"/>
                <a:cs typeface="Arial MT"/>
              </a:rPr>
              <a:t>involved</a:t>
            </a:r>
            <a:r>
              <a:rPr sz="1800" spc="15" dirty="0">
                <a:latin typeface="Arial MT"/>
                <a:cs typeface="Arial MT"/>
              </a:rPr>
              <a:t> </a:t>
            </a:r>
            <a:r>
              <a:rPr sz="1800" spc="-5" dirty="0">
                <a:latin typeface="Arial MT"/>
                <a:cs typeface="Arial MT"/>
              </a:rPr>
              <a:t>in</a:t>
            </a:r>
            <a:r>
              <a:rPr sz="1800" spc="15" dirty="0">
                <a:latin typeface="Arial MT"/>
                <a:cs typeface="Arial MT"/>
              </a:rPr>
              <a:t> </a:t>
            </a:r>
            <a:r>
              <a:rPr sz="1800" dirty="0">
                <a:latin typeface="Arial MT"/>
                <a:cs typeface="Arial MT"/>
              </a:rPr>
              <a:t>the</a:t>
            </a:r>
            <a:r>
              <a:rPr sz="1800" spc="-5" dirty="0">
                <a:latin typeface="Arial MT"/>
                <a:cs typeface="Arial MT"/>
              </a:rPr>
              <a:t> visualization</a:t>
            </a:r>
            <a:r>
              <a:rPr sz="1800" spc="30" dirty="0">
                <a:latin typeface="Arial MT"/>
                <a:cs typeface="Arial MT"/>
              </a:rPr>
              <a:t> </a:t>
            </a:r>
            <a:r>
              <a:rPr sz="1800" spc="-5" dirty="0">
                <a:latin typeface="Arial MT"/>
                <a:cs typeface="Arial MT"/>
              </a:rPr>
              <a:t>computation.</a:t>
            </a:r>
            <a:endParaRPr sz="1800">
              <a:latin typeface="Arial MT"/>
              <a:cs typeface="Arial MT"/>
            </a:endParaRPr>
          </a:p>
          <a:p>
            <a:pPr marL="241300" indent="-228600">
              <a:lnSpc>
                <a:spcPct val="100000"/>
              </a:lnSpc>
              <a:spcBef>
                <a:spcPts val="1430"/>
              </a:spcBef>
              <a:buFont typeface="Arial MT"/>
              <a:buChar char="•"/>
              <a:tabLst>
                <a:tab pos="240665" algn="l"/>
                <a:tab pos="241300" algn="l"/>
              </a:tabLst>
            </a:pPr>
            <a:r>
              <a:rPr sz="1800" b="1" spc="-5" dirty="0">
                <a:latin typeface="Arial"/>
                <a:cs typeface="Arial"/>
              </a:rPr>
              <a:t>Visualization</a:t>
            </a:r>
            <a:r>
              <a:rPr sz="1800" b="1" dirty="0">
                <a:latin typeface="Arial"/>
                <a:cs typeface="Arial"/>
              </a:rPr>
              <a:t> Computation:</a:t>
            </a:r>
            <a:r>
              <a:rPr sz="1800" b="1" spc="-5" dirty="0">
                <a:latin typeface="Arial"/>
                <a:cs typeface="Arial"/>
              </a:rPr>
              <a:t> </a:t>
            </a:r>
            <a:r>
              <a:rPr sz="1800" dirty="0">
                <a:latin typeface="Arial MT"/>
                <a:cs typeface="Arial MT"/>
              </a:rPr>
              <a:t>The</a:t>
            </a:r>
            <a:r>
              <a:rPr sz="1800" spc="-5" dirty="0">
                <a:latin typeface="Arial MT"/>
                <a:cs typeface="Arial MT"/>
              </a:rPr>
              <a:t> geometry</a:t>
            </a:r>
            <a:r>
              <a:rPr sz="1800" spc="25" dirty="0">
                <a:latin typeface="Arial MT"/>
                <a:cs typeface="Arial MT"/>
              </a:rPr>
              <a:t> </a:t>
            </a:r>
            <a:r>
              <a:rPr sz="1800" dirty="0">
                <a:latin typeface="Arial MT"/>
                <a:cs typeface="Arial MT"/>
              </a:rPr>
              <a:t>of</a:t>
            </a:r>
            <a:r>
              <a:rPr sz="1800" spc="5" dirty="0">
                <a:latin typeface="Arial MT"/>
                <a:cs typeface="Arial MT"/>
              </a:rPr>
              <a:t> </a:t>
            </a:r>
            <a:r>
              <a:rPr sz="1800" spc="-5" dirty="0">
                <a:latin typeface="Arial MT"/>
                <a:cs typeface="Arial MT"/>
              </a:rPr>
              <a:t>the visualization</a:t>
            </a:r>
            <a:r>
              <a:rPr sz="1800" spc="25" dirty="0">
                <a:latin typeface="Arial MT"/>
                <a:cs typeface="Arial MT"/>
              </a:rPr>
              <a:t> </a:t>
            </a:r>
            <a:r>
              <a:rPr sz="1800" dirty="0">
                <a:latin typeface="Arial MT"/>
                <a:cs typeface="Arial MT"/>
              </a:rPr>
              <a:t>(the </a:t>
            </a:r>
            <a:r>
              <a:rPr sz="1800" spc="-5" dirty="0">
                <a:latin typeface="Arial MT"/>
                <a:cs typeface="Arial MT"/>
              </a:rPr>
              <a:t>streamline</a:t>
            </a:r>
            <a:r>
              <a:rPr sz="1800" spc="10" dirty="0">
                <a:latin typeface="Arial MT"/>
                <a:cs typeface="Arial MT"/>
              </a:rPr>
              <a:t> </a:t>
            </a:r>
            <a:r>
              <a:rPr sz="1800" spc="-5" dirty="0">
                <a:latin typeface="Arial MT"/>
                <a:cs typeface="Arial MT"/>
              </a:rPr>
              <a:t>in</a:t>
            </a:r>
            <a:r>
              <a:rPr sz="1800" spc="10" dirty="0">
                <a:latin typeface="Arial MT"/>
                <a:cs typeface="Arial MT"/>
              </a:rPr>
              <a:t> </a:t>
            </a:r>
            <a:r>
              <a:rPr sz="1800" spc="-5" dirty="0">
                <a:latin typeface="Arial MT"/>
                <a:cs typeface="Arial MT"/>
              </a:rPr>
              <a:t>our</a:t>
            </a:r>
            <a:r>
              <a:rPr sz="1800" spc="5" dirty="0">
                <a:latin typeface="Arial MT"/>
                <a:cs typeface="Arial MT"/>
              </a:rPr>
              <a:t> </a:t>
            </a:r>
            <a:r>
              <a:rPr sz="1800" spc="-5" dirty="0">
                <a:latin typeface="Arial MT"/>
                <a:cs typeface="Arial MT"/>
              </a:rPr>
              <a:t>example)</a:t>
            </a:r>
            <a:r>
              <a:rPr sz="1800" spc="35" dirty="0">
                <a:latin typeface="Arial MT"/>
                <a:cs typeface="Arial MT"/>
              </a:rPr>
              <a:t> </a:t>
            </a:r>
            <a:r>
              <a:rPr sz="1800" dirty="0">
                <a:latin typeface="Arial MT"/>
                <a:cs typeface="Arial MT"/>
              </a:rPr>
              <a:t>must</a:t>
            </a:r>
            <a:r>
              <a:rPr sz="1800" spc="5" dirty="0">
                <a:latin typeface="Arial MT"/>
                <a:cs typeface="Arial MT"/>
              </a:rPr>
              <a:t> </a:t>
            </a:r>
            <a:r>
              <a:rPr sz="1800" spc="-5" dirty="0">
                <a:latin typeface="Arial MT"/>
                <a:cs typeface="Arial MT"/>
              </a:rPr>
              <a:t>be computed.</a:t>
            </a:r>
            <a:endParaRPr sz="1800">
              <a:latin typeface="Arial MT"/>
              <a:cs typeface="Arial MT"/>
            </a:endParaRPr>
          </a:p>
          <a:p>
            <a:pPr marL="241300" indent="-228600">
              <a:lnSpc>
                <a:spcPct val="100000"/>
              </a:lnSpc>
              <a:spcBef>
                <a:spcPts val="1425"/>
              </a:spcBef>
              <a:buFont typeface="Arial MT"/>
              <a:buChar char="•"/>
              <a:tabLst>
                <a:tab pos="240665" algn="l"/>
                <a:tab pos="241300" algn="l"/>
              </a:tabLst>
            </a:pPr>
            <a:r>
              <a:rPr sz="1800" b="1" spc="-5" dirty="0">
                <a:latin typeface="Arial"/>
                <a:cs typeface="Arial"/>
              </a:rPr>
              <a:t>Graphical</a:t>
            </a:r>
            <a:r>
              <a:rPr sz="1800" b="1" spc="5" dirty="0">
                <a:latin typeface="Arial"/>
                <a:cs typeface="Arial"/>
              </a:rPr>
              <a:t> </a:t>
            </a:r>
            <a:r>
              <a:rPr sz="1800" b="1" spc="-5" dirty="0">
                <a:latin typeface="Arial"/>
                <a:cs typeface="Arial"/>
              </a:rPr>
              <a:t>Rendering:</a:t>
            </a:r>
            <a:r>
              <a:rPr sz="1800" b="1" spc="20" dirty="0">
                <a:latin typeface="Arial"/>
                <a:cs typeface="Arial"/>
              </a:rPr>
              <a:t> </a:t>
            </a:r>
            <a:r>
              <a:rPr sz="1800" dirty="0">
                <a:latin typeface="Arial MT"/>
                <a:cs typeface="Arial MT"/>
              </a:rPr>
              <a:t>The</a:t>
            </a:r>
            <a:r>
              <a:rPr sz="1800" spc="-10" dirty="0">
                <a:latin typeface="Arial MT"/>
                <a:cs typeface="Arial MT"/>
              </a:rPr>
              <a:t> </a:t>
            </a:r>
            <a:r>
              <a:rPr sz="1800" spc="-5" dirty="0">
                <a:latin typeface="Arial MT"/>
                <a:cs typeface="Arial MT"/>
              </a:rPr>
              <a:t>entire</a:t>
            </a:r>
            <a:r>
              <a:rPr sz="1800" spc="10" dirty="0">
                <a:latin typeface="Arial MT"/>
                <a:cs typeface="Arial MT"/>
              </a:rPr>
              <a:t> </a:t>
            </a:r>
            <a:r>
              <a:rPr sz="1800" spc="-5" dirty="0">
                <a:latin typeface="Arial MT"/>
                <a:cs typeface="Arial MT"/>
              </a:rPr>
              <a:t>graphical</a:t>
            </a:r>
            <a:r>
              <a:rPr sz="1800" spc="20" dirty="0">
                <a:latin typeface="Arial MT"/>
                <a:cs typeface="Arial MT"/>
              </a:rPr>
              <a:t> </a:t>
            </a:r>
            <a:r>
              <a:rPr sz="1800" spc="-5" dirty="0">
                <a:latin typeface="Arial MT"/>
                <a:cs typeface="Arial MT"/>
              </a:rPr>
              <a:t>environment</a:t>
            </a:r>
            <a:r>
              <a:rPr sz="1800" spc="35" dirty="0">
                <a:latin typeface="Arial MT"/>
                <a:cs typeface="Arial MT"/>
              </a:rPr>
              <a:t> </a:t>
            </a:r>
            <a:r>
              <a:rPr sz="1800" dirty="0">
                <a:latin typeface="Arial MT"/>
                <a:cs typeface="Arial MT"/>
              </a:rPr>
              <a:t>must</a:t>
            </a:r>
            <a:r>
              <a:rPr sz="1800" spc="10" dirty="0">
                <a:latin typeface="Arial MT"/>
                <a:cs typeface="Arial MT"/>
              </a:rPr>
              <a:t> </a:t>
            </a:r>
            <a:r>
              <a:rPr sz="1800" spc="-5" dirty="0">
                <a:latin typeface="Arial MT"/>
                <a:cs typeface="Arial MT"/>
              </a:rPr>
              <a:t>be re-rendered</a:t>
            </a:r>
            <a:r>
              <a:rPr sz="1800" spc="25" dirty="0">
                <a:latin typeface="Arial MT"/>
                <a:cs typeface="Arial MT"/>
              </a:rPr>
              <a:t> </a:t>
            </a:r>
            <a:r>
              <a:rPr sz="1800" dirty="0">
                <a:latin typeface="Arial MT"/>
                <a:cs typeface="Arial MT"/>
              </a:rPr>
              <a:t>from</a:t>
            </a:r>
            <a:r>
              <a:rPr sz="1800" spc="5" dirty="0">
                <a:latin typeface="Arial MT"/>
                <a:cs typeface="Arial MT"/>
              </a:rPr>
              <a:t> </a:t>
            </a:r>
            <a:r>
              <a:rPr sz="1800" dirty="0">
                <a:latin typeface="Arial MT"/>
                <a:cs typeface="Arial MT"/>
              </a:rPr>
              <a:t>the </a:t>
            </a:r>
            <a:r>
              <a:rPr sz="1800" spc="-10" dirty="0">
                <a:latin typeface="Arial MT"/>
                <a:cs typeface="Arial MT"/>
              </a:rPr>
              <a:t>viewpoint</a:t>
            </a:r>
            <a:r>
              <a:rPr sz="1800" spc="60" dirty="0">
                <a:latin typeface="Arial MT"/>
                <a:cs typeface="Arial MT"/>
              </a:rPr>
              <a:t> </a:t>
            </a:r>
            <a:r>
              <a:rPr sz="1800" spc="-5" dirty="0">
                <a:latin typeface="Arial MT"/>
                <a:cs typeface="Arial MT"/>
              </a:rPr>
              <a:t>of</a:t>
            </a:r>
            <a:r>
              <a:rPr sz="1800" dirty="0">
                <a:latin typeface="Arial MT"/>
                <a:cs typeface="Arial MT"/>
              </a:rPr>
              <a:t> </a:t>
            </a:r>
            <a:r>
              <a:rPr sz="1800" spc="-5" dirty="0">
                <a:latin typeface="Arial MT"/>
                <a:cs typeface="Arial MT"/>
              </a:rPr>
              <a:t>the</a:t>
            </a:r>
            <a:r>
              <a:rPr sz="1800" dirty="0">
                <a:latin typeface="Arial MT"/>
                <a:cs typeface="Arial MT"/>
              </a:rPr>
              <a:t> user’s</a:t>
            </a:r>
            <a:endParaRPr sz="1800">
              <a:latin typeface="Arial MT"/>
              <a:cs typeface="Arial MT"/>
            </a:endParaRPr>
          </a:p>
          <a:p>
            <a:pPr marL="241300">
              <a:lnSpc>
                <a:spcPct val="100000"/>
              </a:lnSpc>
              <a:spcBef>
                <a:spcPts val="434"/>
              </a:spcBef>
            </a:pPr>
            <a:r>
              <a:rPr sz="1800" spc="-5" dirty="0">
                <a:latin typeface="Arial MT"/>
                <a:cs typeface="Arial MT"/>
              </a:rPr>
              <a:t>current</a:t>
            </a:r>
            <a:r>
              <a:rPr sz="1800" spc="-25" dirty="0">
                <a:latin typeface="Arial MT"/>
                <a:cs typeface="Arial MT"/>
              </a:rPr>
              <a:t> </a:t>
            </a:r>
            <a:r>
              <a:rPr sz="1800" spc="-10" dirty="0">
                <a:latin typeface="Arial MT"/>
                <a:cs typeface="Arial MT"/>
              </a:rPr>
              <a:t>head</a:t>
            </a:r>
            <a:r>
              <a:rPr sz="1800" spc="-15" dirty="0">
                <a:latin typeface="Arial MT"/>
                <a:cs typeface="Arial MT"/>
              </a:rPr>
              <a:t> </a:t>
            </a:r>
            <a:r>
              <a:rPr sz="1800" spc="-5" dirty="0">
                <a:latin typeface="Arial MT"/>
                <a:cs typeface="Arial MT"/>
              </a:rPr>
              <a:t>position.</a:t>
            </a:r>
            <a:endParaRPr sz="1800">
              <a:latin typeface="Arial MT"/>
              <a:cs typeface="Arial M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8" name="Slide Number Placeholder 7"/>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26</a:t>
            </a:fld>
            <a:endParaRPr lang="en-US"/>
          </a:p>
        </p:txBody>
      </p:sp>
      <p:sp>
        <p:nvSpPr>
          <p:cNvPr id="2" name="Title 1"/>
          <p:cNvSpPr>
            <a:spLocks noGrp="1"/>
          </p:cNvSpPr>
          <p:nvPr>
            <p:ph type="title"/>
          </p:nvPr>
        </p:nvSpPr>
        <p:spPr>
          <a:xfrm>
            <a:off x="631596" y="1454204"/>
            <a:ext cx="9404723" cy="1400530"/>
          </a:xfrm>
        </p:spPr>
        <p:txBody>
          <a:bodyPr/>
          <a:lstStyle/>
          <a:p>
            <a:pPr algn="ctr"/>
            <a:r>
              <a:rPr lang="en-US" b="1" dirty="0">
                <a:solidFill>
                  <a:schemeClr val="tx1"/>
                </a:solidFill>
              </a:rPr>
              <a:t>GRAPHICS DISPLAY INTERFACES</a:t>
            </a:r>
          </a:p>
        </p:txBody>
      </p:sp>
      <p:sp>
        <p:nvSpPr>
          <p:cNvPr id="5" name="Content Placeholder 4"/>
          <p:cNvSpPr>
            <a:spLocks noGrp="1"/>
          </p:cNvSpPr>
          <p:nvPr>
            <p:ph idx="1"/>
          </p:nvPr>
        </p:nvSpPr>
        <p:spPr>
          <a:xfrm>
            <a:off x="609600" y="1481329"/>
            <a:ext cx="10972800" cy="2633471"/>
          </a:xfrm>
        </p:spPr>
        <p:txBody>
          <a:bodyPr/>
          <a:lstStyle/>
          <a:p>
            <a:endParaRPr lang="en-IN" dirty="0"/>
          </a:p>
        </p:txBody>
      </p:sp>
    </p:spTree>
    <p:extLst>
      <p:ext uri="{BB962C8B-B14F-4D97-AF65-F5344CB8AC3E}">
        <p14:creationId xmlns:p14="http://schemas.microsoft.com/office/powerpoint/2010/main" val="26409418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800" b="1" i="1" dirty="0"/>
              <a:t>Graphics Display</a:t>
            </a:r>
            <a:r>
              <a:rPr lang="en-US" sz="2800" dirty="0"/>
              <a:t> is a </a:t>
            </a:r>
            <a:r>
              <a:rPr lang="en-US" sz="2800" i="1" dirty="0"/>
              <a:t>computer interface</a:t>
            </a:r>
            <a:r>
              <a:rPr lang="en-US" sz="2800" dirty="0"/>
              <a:t> that is designed to present synthetic world images to the users interacting with the virtual environment.</a:t>
            </a:r>
          </a:p>
          <a:p>
            <a:pPr marL="0" indent="0">
              <a:buNone/>
            </a:pPr>
            <a:endParaRPr lang="en-US" sz="2800" dirty="0"/>
          </a:p>
        </p:txBody>
      </p:sp>
      <p:sp>
        <p:nvSpPr>
          <p:cNvPr id="4" name="Slide Number Placeholder 3"/>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27</a:t>
            </a:fld>
            <a:endParaRPr lang="en-US"/>
          </a:p>
        </p:txBody>
      </p:sp>
      <p:sp>
        <p:nvSpPr>
          <p:cNvPr id="2" name="Title 1"/>
          <p:cNvSpPr>
            <a:spLocks noGrp="1"/>
          </p:cNvSpPr>
          <p:nvPr>
            <p:ph type="title"/>
          </p:nvPr>
        </p:nvSpPr>
        <p:spPr/>
        <p:txBody>
          <a:bodyPr>
            <a:normAutofit fontScale="90000"/>
          </a:bodyPr>
          <a:lstStyle/>
          <a:p>
            <a:pPr algn="ctr"/>
            <a:r>
              <a:rPr lang="en-US" b="1" dirty="0">
                <a:solidFill>
                  <a:srgbClr val="92D050"/>
                </a:solidFill>
              </a:rPr>
              <a:t>Graphics Display Interfaces</a:t>
            </a:r>
            <a:br>
              <a:rPr lang="en-US" b="1" dirty="0">
                <a:solidFill>
                  <a:srgbClr val="92D050"/>
                </a:solidFill>
              </a:rPr>
            </a:br>
            <a:endParaRPr lang="en-US" b="1" dirty="0">
              <a:solidFill>
                <a:srgbClr val="92D050"/>
              </a:solidFill>
            </a:endParaRPr>
          </a:p>
        </p:txBody>
      </p:sp>
      <p:sp>
        <p:nvSpPr>
          <p:cNvPr id="6" name="Footer Placeholder 8"/>
          <p:cNvSpPr txBox="1">
            <a:spLocks/>
          </p:cNvSpPr>
          <p:nvPr/>
        </p:nvSpPr>
        <p:spPr>
          <a:xfrm>
            <a:off x="4094020" y="639800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alpha val="60000"/>
                  </a:schemeClr>
                </a:solidFill>
              </a:rPr>
              <a:t>Virtual Reality: Output Devices</a:t>
            </a:r>
            <a:endParaRPr lang="en-US" sz="1600" b="1" dirty="0">
              <a:solidFill>
                <a:schemeClr val="tx1">
                  <a:alpha val="60000"/>
                </a:schemeClr>
              </a:solidFill>
            </a:endParaRPr>
          </a:p>
        </p:txBody>
      </p:sp>
    </p:spTree>
    <p:extLst>
      <p:ext uri="{BB962C8B-B14F-4D97-AF65-F5344CB8AC3E}">
        <p14:creationId xmlns:p14="http://schemas.microsoft.com/office/powerpoint/2010/main" val="381691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70858" y="547393"/>
            <a:ext cx="9274215" cy="5403464"/>
          </a:xfrm>
          <a:prstGeom prst="rect">
            <a:avLst/>
          </a:prstGeom>
        </p:spPr>
      </p:pic>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28</a:t>
            </a:fld>
            <a:endParaRPr lang="en-US"/>
          </a:p>
        </p:txBody>
      </p:sp>
      <p:sp>
        <p:nvSpPr>
          <p:cNvPr id="5" name="Footer Placeholder 8"/>
          <p:cNvSpPr txBox="1">
            <a:spLocks/>
          </p:cNvSpPr>
          <p:nvPr/>
        </p:nvSpPr>
        <p:spPr>
          <a:xfrm>
            <a:off x="4094020" y="639800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alpha val="60000"/>
                  </a:schemeClr>
                </a:solidFill>
              </a:rPr>
              <a:t>Virtual Reality: Output Devices</a:t>
            </a:r>
            <a:endParaRPr lang="en-US" sz="1600" b="1" dirty="0">
              <a:solidFill>
                <a:schemeClr val="tx1">
                  <a:alpha val="60000"/>
                </a:schemeClr>
              </a:solidFill>
            </a:endParaRPr>
          </a:p>
        </p:txBody>
      </p:sp>
    </p:spTree>
    <p:extLst>
      <p:ext uri="{BB962C8B-B14F-4D97-AF65-F5344CB8AC3E}">
        <p14:creationId xmlns:p14="http://schemas.microsoft.com/office/powerpoint/2010/main" val="2885593077"/>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graphics display that outputs a virtual scene destined to be viewed by a single user is called a </a:t>
            </a:r>
            <a:r>
              <a:rPr lang="en-US" b="1" i="1" dirty="0"/>
              <a:t>personal graphics display.</a:t>
            </a:r>
          </a:p>
          <a:p>
            <a:r>
              <a:rPr lang="en-US" dirty="0"/>
              <a:t>Image produced may be :-</a:t>
            </a:r>
          </a:p>
          <a:p>
            <a:pPr marL="0" indent="0">
              <a:buNone/>
            </a:pPr>
            <a:r>
              <a:rPr lang="en-US" dirty="0"/>
              <a:t>                  - Monocular (for a single eye).</a:t>
            </a:r>
          </a:p>
          <a:p>
            <a:pPr marL="0" indent="0">
              <a:buNone/>
            </a:pPr>
            <a:r>
              <a:rPr lang="en-US" dirty="0"/>
              <a:t>	       - Binocular (displayed on both eye).</a:t>
            </a:r>
          </a:p>
        </p:txBody>
      </p:sp>
      <p:sp>
        <p:nvSpPr>
          <p:cNvPr id="4" name="Slide Number Placeholder 3"/>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29</a:t>
            </a:fld>
            <a:endParaRPr lang="en-US"/>
          </a:p>
        </p:txBody>
      </p:sp>
      <p:sp>
        <p:nvSpPr>
          <p:cNvPr id="2" name="Title 1"/>
          <p:cNvSpPr>
            <a:spLocks noGrp="1"/>
          </p:cNvSpPr>
          <p:nvPr>
            <p:ph type="title"/>
          </p:nvPr>
        </p:nvSpPr>
        <p:spPr/>
        <p:txBody>
          <a:bodyPr/>
          <a:lstStyle/>
          <a:p>
            <a:pPr algn="ctr"/>
            <a:r>
              <a:rPr lang="en-US" b="1" dirty="0">
                <a:solidFill>
                  <a:srgbClr val="92D050"/>
                </a:solidFill>
              </a:rPr>
              <a:t>Personal Graphics Display	</a:t>
            </a:r>
          </a:p>
        </p:txBody>
      </p:sp>
      <p:sp>
        <p:nvSpPr>
          <p:cNvPr id="6" name="Footer Placeholder 8"/>
          <p:cNvSpPr txBox="1">
            <a:spLocks/>
          </p:cNvSpPr>
          <p:nvPr/>
        </p:nvSpPr>
        <p:spPr>
          <a:xfrm>
            <a:off x="4094020" y="639800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alpha val="60000"/>
                  </a:schemeClr>
                </a:solidFill>
              </a:rPr>
              <a:t>Virtual Reality: Output Devices</a:t>
            </a:r>
            <a:endParaRPr lang="en-US" sz="1600" b="1" dirty="0">
              <a:solidFill>
                <a:schemeClr val="tx1">
                  <a:alpha val="60000"/>
                </a:schemeClr>
              </a:solidFill>
            </a:endParaRPr>
          </a:p>
        </p:txBody>
      </p:sp>
    </p:spTree>
    <p:extLst>
      <p:ext uri="{BB962C8B-B14F-4D97-AF65-F5344CB8AC3E}">
        <p14:creationId xmlns:p14="http://schemas.microsoft.com/office/powerpoint/2010/main" val="948441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39569"/>
            <a:ext cx="10515600" cy="4409688"/>
          </a:xfrm>
        </p:spPr>
        <p:txBody>
          <a:bodyPr>
            <a:noAutofit/>
          </a:bodyPr>
          <a:lstStyle/>
          <a:p>
            <a:r>
              <a:rPr lang="en-US" sz="2200" dirty="0"/>
              <a:t>HMD can focus at short distances.</a:t>
            </a:r>
          </a:p>
          <a:p>
            <a:r>
              <a:rPr lang="en-US" sz="2200" dirty="0"/>
              <a:t>It is a device worn on head or can be integrated as a part of the helmet ,with a small display optic in front of the eye.</a:t>
            </a:r>
          </a:p>
          <a:p>
            <a:r>
              <a:rPr lang="en-US" sz="2200" dirty="0"/>
              <a:t>It can either be monocular or binocular.</a:t>
            </a:r>
          </a:p>
          <a:p>
            <a:r>
              <a:rPr lang="en-US" sz="2200" dirty="0"/>
              <a:t>HMD’s are designed to ensure that no matter in what direction a user might look ,the monitor stays in front of the eyes.</a:t>
            </a:r>
          </a:p>
          <a:p>
            <a:r>
              <a:rPr lang="en-US" sz="2200" dirty="0"/>
              <a:t>The HMD screen can be either LCD or CRT. </a:t>
            </a:r>
          </a:p>
          <a:p>
            <a:pPr lvl="1"/>
            <a:r>
              <a:rPr lang="en-US" sz="2200" dirty="0"/>
              <a:t>LCD-HMD’s: used for consumer grade devices ,</a:t>
            </a:r>
          </a:p>
          <a:p>
            <a:pPr lvl="1"/>
            <a:r>
              <a:rPr lang="en-US" sz="2200" dirty="0"/>
              <a:t>LCD-CRT: used in more expensive professional based devices for VR interaction. </a:t>
            </a:r>
            <a:r>
              <a:rPr lang="en-US" sz="2400" dirty="0">
                <a:hlinkClick r:id="rId3" action="ppaction://hlinkfile"/>
              </a:rPr>
              <a:t>Google glasses</a:t>
            </a:r>
            <a:r>
              <a:rPr lang="en-US" sz="2400" dirty="0"/>
              <a:t> </a:t>
            </a:r>
            <a:endParaRPr lang="en-US" sz="2200" dirty="0"/>
          </a:p>
          <a:p>
            <a:pPr marL="0" indent="0">
              <a:buNone/>
            </a:pPr>
            <a:endParaRPr lang="en-US" sz="2200" dirty="0"/>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4" name="Slide Number Placeholder 3"/>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30</a:t>
            </a:fld>
            <a:endParaRPr lang="en-US"/>
          </a:p>
        </p:txBody>
      </p:sp>
      <p:sp>
        <p:nvSpPr>
          <p:cNvPr id="2" name="Title 1"/>
          <p:cNvSpPr>
            <a:spLocks noGrp="1"/>
          </p:cNvSpPr>
          <p:nvPr>
            <p:ph type="title"/>
          </p:nvPr>
        </p:nvSpPr>
        <p:spPr>
          <a:xfrm>
            <a:off x="838200" y="365125"/>
            <a:ext cx="10515600" cy="1117987"/>
          </a:xfrm>
        </p:spPr>
        <p:txBody>
          <a:bodyPr/>
          <a:lstStyle/>
          <a:p>
            <a:pPr algn="ctr"/>
            <a:r>
              <a:rPr lang="en-US" b="1" i="1" dirty="0">
                <a:solidFill>
                  <a:srgbClr val="92D050"/>
                </a:solidFill>
              </a:rPr>
              <a:t>Head Mounted Display </a:t>
            </a:r>
          </a:p>
        </p:txBody>
      </p:sp>
    </p:spTree>
    <p:extLst>
      <p:ext uri="{BB962C8B-B14F-4D97-AF65-F5344CB8AC3E}">
        <p14:creationId xmlns:p14="http://schemas.microsoft.com/office/powerpoint/2010/main" val="3522994441"/>
      </p:ext>
    </p:extLst>
  </p:cSld>
  <p:clrMapOvr>
    <a:masterClrMapping/>
  </p:clrMapOvr>
  <mc:AlternateContent xmlns:mc="http://schemas.openxmlformats.org/markup-compatibility/2006" xmlns:p14="http://schemas.microsoft.com/office/powerpoint/2010/main">
    <mc:Choice Requires="p14">
      <p:transition spd="slow" p14:dur="11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1000"/>
                                        <p:tgtEl>
                                          <p:spTgt spid="3">
                                            <p:txEl>
                                              <p:pRg st="6" end="6"/>
                                            </p:txEl>
                                          </p:spTgt>
                                        </p:tgtEl>
                                      </p:cBhvr>
                                    </p:animEffect>
                                    <p:anim calcmode="lin" valueType="num">
                                      <p:cBhvr>
                                        <p:cTn id="5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en/thumb/9/9d/XSight_HMD.jpg/220px-XSight_HM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3037" y="253076"/>
            <a:ext cx="4059843" cy="5135946"/>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31</a:t>
            </a:fld>
            <a:endParaRPr lang="en-US"/>
          </a:p>
        </p:txBody>
      </p:sp>
      <p:pic>
        <p:nvPicPr>
          <p:cNvPr id="5" name="Picture 4"/>
          <p:cNvPicPr>
            <a:picLocks noChangeAspect="1"/>
          </p:cNvPicPr>
          <p:nvPr/>
        </p:nvPicPr>
        <p:blipFill>
          <a:blip r:embed="rId3"/>
          <a:stretch>
            <a:fillRect/>
          </a:stretch>
        </p:blipFill>
        <p:spPr>
          <a:xfrm>
            <a:off x="5335534" y="234176"/>
            <a:ext cx="3420336" cy="3953512"/>
          </a:xfrm>
          <a:prstGeom prst="rect">
            <a:avLst/>
          </a:prstGeom>
        </p:spPr>
      </p:pic>
      <p:sp>
        <p:nvSpPr>
          <p:cNvPr id="2" name="TextBox 1"/>
          <p:cNvSpPr txBox="1"/>
          <p:nvPr/>
        </p:nvSpPr>
        <p:spPr>
          <a:xfrm>
            <a:off x="953036" y="5040132"/>
            <a:ext cx="4039877" cy="369332"/>
          </a:xfrm>
          <a:prstGeom prst="rect">
            <a:avLst/>
          </a:prstGeom>
          <a:noFill/>
        </p:spPr>
        <p:txBody>
          <a:bodyPr wrap="square" rtlCol="0">
            <a:spAutoFit/>
          </a:bodyPr>
          <a:lstStyle/>
          <a:p>
            <a:pPr algn="ctr"/>
            <a:r>
              <a:rPr lang="en-US" dirty="0">
                <a:solidFill>
                  <a:srgbClr val="002060"/>
                </a:solidFill>
              </a:rPr>
              <a:t>VIRTUAL REALITY</a:t>
            </a:r>
          </a:p>
        </p:txBody>
      </p:sp>
      <p:pic>
        <p:nvPicPr>
          <p:cNvPr id="1026" name="Picture 2" descr="http://blogs-images.forbes.com/insertcoin/files/2016/07/pokemon-go-list1-1200x68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6883" y="3929136"/>
            <a:ext cx="4086215" cy="2171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396698" y="5690458"/>
            <a:ext cx="2501006" cy="369332"/>
          </a:xfrm>
          <a:prstGeom prst="rect">
            <a:avLst/>
          </a:prstGeom>
          <a:noFill/>
        </p:spPr>
        <p:txBody>
          <a:bodyPr wrap="none" rtlCol="0">
            <a:spAutoFit/>
          </a:bodyPr>
          <a:lstStyle/>
          <a:p>
            <a:pPr algn="ctr"/>
            <a:r>
              <a:rPr lang="en-US" dirty="0">
                <a:solidFill>
                  <a:srgbClr val="002060"/>
                </a:solidFill>
              </a:rPr>
              <a:t>AUGMENTED REALITY</a:t>
            </a:r>
          </a:p>
        </p:txBody>
      </p:sp>
    </p:spTree>
    <p:extLst>
      <p:ext uri="{BB962C8B-B14F-4D97-AF65-F5344CB8AC3E}">
        <p14:creationId xmlns:p14="http://schemas.microsoft.com/office/powerpoint/2010/main" val="2571984817"/>
      </p:ext>
    </p:extLst>
  </p:cSld>
  <p:clrMapOvr>
    <a:masterClrMapping/>
  </p:clrMapOvr>
  <mc:AlternateContent xmlns:mc="http://schemas.openxmlformats.org/markup-compatibility/2006" xmlns:p14="http://schemas.microsoft.com/office/powerpoint/2010/main">
    <mc:Choice Requires="p14">
      <p:transition spd="slow" p14:dur="11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1369" y="1338689"/>
            <a:ext cx="8946541" cy="4195481"/>
          </a:xfrm>
        </p:spPr>
        <p:txBody>
          <a:bodyPr>
            <a:noAutofit/>
          </a:bodyPr>
          <a:lstStyle/>
          <a:p>
            <a:r>
              <a:rPr lang="en-US" sz="2600" dirty="0"/>
              <a:t>Here ,the user can hold the device in one or both hands in order to periodically view a synthetic scene.</a:t>
            </a:r>
          </a:p>
          <a:p>
            <a:r>
              <a:rPr lang="en-US" sz="2600" dirty="0"/>
              <a:t>This allows user to go in and out of the simulation environment as demanded by the application.</a:t>
            </a:r>
          </a:p>
          <a:p>
            <a:r>
              <a:rPr lang="en-US" sz="2600" dirty="0"/>
              <a:t>HSD’s have additional feature namely push buttons that can be used to interact with </a:t>
            </a:r>
          </a:p>
          <a:p>
            <a:pPr marL="0" indent="0">
              <a:buNone/>
            </a:pPr>
            <a:r>
              <a:rPr lang="en-US" sz="2600" dirty="0"/>
              <a:t>    the virtual scene.</a:t>
            </a:r>
          </a:p>
          <a:p>
            <a:r>
              <a:rPr lang="en-US" sz="2400" dirty="0">
                <a:hlinkClick r:id="rId3" action="ppaction://hlinkfile"/>
              </a:rPr>
              <a:t>Click for video:</a:t>
            </a:r>
            <a:endParaRPr lang="en-US" sz="2400" dirty="0"/>
          </a:p>
        </p:txBody>
      </p:sp>
      <p:sp>
        <p:nvSpPr>
          <p:cNvPr id="7"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5" name="Slide Number Placeholder 4"/>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32</a:t>
            </a:fld>
            <a:endParaRPr lang="en-US"/>
          </a:p>
        </p:txBody>
      </p:sp>
      <p:sp>
        <p:nvSpPr>
          <p:cNvPr id="2" name="Title 1"/>
          <p:cNvSpPr>
            <a:spLocks noGrp="1"/>
          </p:cNvSpPr>
          <p:nvPr>
            <p:ph type="title"/>
          </p:nvPr>
        </p:nvSpPr>
        <p:spPr/>
        <p:txBody>
          <a:bodyPr/>
          <a:lstStyle/>
          <a:p>
            <a:pPr algn="ctr"/>
            <a:r>
              <a:rPr lang="en-US" b="1" i="1" dirty="0">
                <a:solidFill>
                  <a:srgbClr val="92D050"/>
                </a:solidFill>
              </a:rPr>
              <a:t>H</a:t>
            </a:r>
            <a:r>
              <a:rPr lang="en-US" b="1" dirty="0">
                <a:solidFill>
                  <a:srgbClr val="92D050"/>
                </a:solidFill>
              </a:rPr>
              <a:t>AND </a:t>
            </a:r>
            <a:r>
              <a:rPr lang="en-US" b="1" i="1" dirty="0">
                <a:solidFill>
                  <a:srgbClr val="92D050"/>
                </a:solidFill>
              </a:rPr>
              <a:t>S</a:t>
            </a:r>
            <a:r>
              <a:rPr lang="en-US" b="1" dirty="0">
                <a:solidFill>
                  <a:srgbClr val="92D050"/>
                </a:solidFill>
              </a:rPr>
              <a:t>UPPORTED </a:t>
            </a:r>
            <a:r>
              <a:rPr lang="en-US" b="1" i="1" dirty="0">
                <a:solidFill>
                  <a:srgbClr val="92D050"/>
                </a:solidFill>
              </a:rPr>
              <a:t>D</a:t>
            </a:r>
            <a:r>
              <a:rPr lang="en-US" b="1" dirty="0">
                <a:solidFill>
                  <a:srgbClr val="92D050"/>
                </a:solidFill>
              </a:rPr>
              <a:t>ISPLAYS</a:t>
            </a:r>
          </a:p>
        </p:txBody>
      </p:sp>
      <p:pic>
        <p:nvPicPr>
          <p:cNvPr id="4" name="Picture 3"/>
          <p:cNvPicPr>
            <a:picLocks noChangeAspect="1"/>
          </p:cNvPicPr>
          <p:nvPr/>
        </p:nvPicPr>
        <p:blipFill>
          <a:blip r:embed="rId4"/>
          <a:stretch>
            <a:fillRect/>
          </a:stretch>
        </p:blipFill>
        <p:spPr>
          <a:xfrm>
            <a:off x="8316685" y="4034971"/>
            <a:ext cx="3558259" cy="2155835"/>
          </a:xfrm>
          <a:prstGeom prst="rect">
            <a:avLst/>
          </a:prstGeom>
        </p:spPr>
      </p:pic>
    </p:spTree>
    <p:extLst>
      <p:ext uri="{BB962C8B-B14F-4D97-AF65-F5344CB8AC3E}">
        <p14:creationId xmlns:p14="http://schemas.microsoft.com/office/powerpoint/2010/main" val="3179577005"/>
      </p:ext>
    </p:extLst>
  </p:cSld>
  <p:clrMapOvr>
    <a:masterClrMapping/>
  </p:clrMapOvr>
  <mc:AlternateContent xmlns:mc="http://schemas.openxmlformats.org/markup-compatibility/2006" xmlns:p14="http://schemas.microsoft.com/office/powerpoint/2010/main">
    <mc:Choice Requires="p14">
      <p:transition spd="slow" p14:dur="11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88798" y="1356232"/>
            <a:ext cx="8946541" cy="5291311"/>
          </a:xfrm>
        </p:spPr>
        <p:txBody>
          <a:bodyPr>
            <a:noAutofit/>
          </a:bodyPr>
          <a:lstStyle/>
          <a:p>
            <a:r>
              <a:rPr lang="en-US" sz="2600" dirty="0"/>
              <a:t>These are alternatives to HMD’s and HSD’s in which an articulated mechanical arm is available to offload the weight of the graphics display from the user.</a:t>
            </a:r>
          </a:p>
          <a:p>
            <a:r>
              <a:rPr lang="en-US" sz="2600" dirty="0"/>
              <a:t>Do not require use of special glass, can be viewed with unaided eye.</a:t>
            </a:r>
          </a:p>
          <a:p>
            <a:r>
              <a:rPr lang="en-US" sz="2600" dirty="0"/>
              <a:t>Has 2 types: </a:t>
            </a:r>
          </a:p>
          <a:p>
            <a:pPr lvl="1">
              <a:buFont typeface="Wingdings" pitchFamily="2" charset="2"/>
              <a:buChar char="q"/>
            </a:pPr>
            <a:r>
              <a:rPr lang="en-US" sz="2400" dirty="0"/>
              <a:t>Passive:</a:t>
            </a:r>
          </a:p>
          <a:p>
            <a:pPr lvl="1">
              <a:buFont typeface="Wingdings" pitchFamily="2" charset="2"/>
              <a:buChar char="q"/>
            </a:pPr>
            <a:r>
              <a:rPr lang="en-US" sz="2400" dirty="0"/>
              <a:t>Active:</a:t>
            </a:r>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3" name="Slide Number Placeholder 2"/>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33</a:t>
            </a:fld>
            <a:endParaRPr lang="en-US"/>
          </a:p>
        </p:txBody>
      </p:sp>
      <p:sp>
        <p:nvSpPr>
          <p:cNvPr id="2" name="Title 1"/>
          <p:cNvSpPr>
            <a:spLocks noGrp="1"/>
          </p:cNvSpPr>
          <p:nvPr>
            <p:ph type="title"/>
          </p:nvPr>
        </p:nvSpPr>
        <p:spPr/>
        <p:txBody>
          <a:bodyPr/>
          <a:lstStyle/>
          <a:p>
            <a:pPr algn="ctr"/>
            <a:r>
              <a:rPr lang="en-US" b="1" dirty="0">
                <a:solidFill>
                  <a:srgbClr val="92D050"/>
                </a:solidFill>
              </a:rPr>
              <a:t>Floor Supported Displays</a:t>
            </a:r>
          </a:p>
        </p:txBody>
      </p:sp>
    </p:spTree>
    <p:extLst>
      <p:ext uri="{BB962C8B-B14F-4D97-AF65-F5344CB8AC3E}">
        <p14:creationId xmlns:p14="http://schemas.microsoft.com/office/powerpoint/2010/main" val="684378627"/>
      </p:ext>
    </p:extLst>
  </p:cSld>
  <p:clrMapOvr>
    <a:masterClrMapping/>
  </p:clrMapOvr>
  <mc:AlternateContent xmlns:mc="http://schemas.openxmlformats.org/markup-compatibility/2006" xmlns:p14="http://schemas.microsoft.com/office/powerpoint/2010/main">
    <mc:Choice Requires="p14">
      <p:transition spd="slow" p14:dur="11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54449" y="367032"/>
            <a:ext cx="5835037" cy="5163217"/>
          </a:xfrm>
          <a:prstGeom prst="rect">
            <a:avLst/>
          </a:prstGeom>
        </p:spPr>
      </p:pic>
      <p:sp>
        <p:nvSpPr>
          <p:cNvPr id="8"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3" name="Slide Number Placeholder 2"/>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34</a:t>
            </a:fld>
            <a:endParaRPr lang="en-US"/>
          </a:p>
        </p:txBody>
      </p:sp>
      <p:sp>
        <p:nvSpPr>
          <p:cNvPr id="7" name="TextBox 6"/>
          <p:cNvSpPr txBox="1"/>
          <p:nvPr/>
        </p:nvSpPr>
        <p:spPr>
          <a:xfrm>
            <a:off x="7280910" y="2743200"/>
            <a:ext cx="3598164" cy="410882"/>
          </a:xfrm>
          <a:prstGeom prst="rect">
            <a:avLst/>
          </a:prstGeom>
          <a:noFill/>
        </p:spPr>
        <p:txBody>
          <a:bodyPr wrap="none" rtlCol="0">
            <a:spAutoFit/>
          </a:bodyPr>
          <a:lstStyle/>
          <a:p>
            <a:r>
              <a:rPr lang="en-US" dirty="0">
                <a:hlinkClick r:id="rId3" action="ppaction://hlinkfile"/>
              </a:rPr>
              <a:t>Click here for the </a:t>
            </a:r>
            <a:r>
              <a:rPr lang="en-US" sz="2070" dirty="0">
                <a:hlinkClick r:id="rId3" action="ppaction://hlinkfile"/>
              </a:rPr>
              <a:t>video</a:t>
            </a:r>
            <a:r>
              <a:rPr lang="en-US" dirty="0">
                <a:hlinkClick r:id="rId3" action="ppaction://hlinkfile"/>
              </a:rPr>
              <a:t> description:</a:t>
            </a:r>
            <a:endParaRPr lang="en-US" dirty="0"/>
          </a:p>
        </p:txBody>
      </p:sp>
      <p:sp>
        <p:nvSpPr>
          <p:cNvPr id="2" name="Rectangle 1"/>
          <p:cNvSpPr/>
          <p:nvPr/>
        </p:nvSpPr>
        <p:spPr>
          <a:xfrm>
            <a:off x="784322" y="5537602"/>
            <a:ext cx="5805164" cy="523220"/>
          </a:xfrm>
          <a:prstGeom prst="rect">
            <a:avLst/>
          </a:prstGeom>
        </p:spPr>
        <p:txBody>
          <a:bodyPr wrap="square">
            <a:spAutoFit/>
          </a:bodyPr>
          <a:lstStyle/>
          <a:p>
            <a:r>
              <a:rPr lang="en-US" sz="2800" b="1" dirty="0"/>
              <a:t>Floor Supported Displays</a:t>
            </a:r>
          </a:p>
        </p:txBody>
      </p:sp>
    </p:spTree>
    <p:extLst>
      <p:ext uri="{BB962C8B-B14F-4D97-AF65-F5344CB8AC3E}">
        <p14:creationId xmlns:p14="http://schemas.microsoft.com/office/powerpoint/2010/main" val="519066527"/>
      </p:ext>
    </p:extLst>
  </p:cSld>
  <p:clrMapOvr>
    <a:masterClrMapping/>
  </p:clrMapOvr>
  <mc:AlternateContent xmlns:mc="http://schemas.openxmlformats.org/markup-compatibility/2006" xmlns:p14="http://schemas.microsoft.com/office/powerpoint/2010/main">
    <mc:Choice Requires="p14">
      <p:transition spd="slow" p14:dur="11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451430"/>
            <a:ext cx="8946541" cy="4796970"/>
          </a:xfrm>
        </p:spPr>
        <p:txBody>
          <a:bodyPr>
            <a:normAutofit lnSpcReduction="10000"/>
          </a:bodyPr>
          <a:lstStyle/>
          <a:p>
            <a:r>
              <a:rPr lang="en-US" sz="2800" dirty="0"/>
              <a:t>It overcomes the problems faced by users due to the excessive display weights in HMD’s and HSD’s.</a:t>
            </a:r>
          </a:p>
          <a:p>
            <a:r>
              <a:rPr lang="en-US" sz="2800" dirty="0"/>
              <a:t>Floor supported display also suffer from problem of oscillation due to excessive weight, Desk supported displays overcome these drawbacks.</a:t>
            </a:r>
          </a:p>
          <a:p>
            <a:r>
              <a:rPr lang="en-US" sz="2800" dirty="0"/>
              <a:t>These are fixed and designed to be used for viewing with user in sitting position.</a:t>
            </a:r>
          </a:p>
          <a:p>
            <a:r>
              <a:rPr lang="en-US" sz="2800" dirty="0"/>
              <a:t>Desk supported displays can be viewed with unaided eyes.</a:t>
            </a:r>
          </a:p>
          <a:p>
            <a:endParaRPr lang="en-US" sz="2800" dirty="0"/>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4" name="Slide Number Placeholder 3"/>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35</a:t>
            </a:fld>
            <a:endParaRPr lang="en-US"/>
          </a:p>
        </p:txBody>
      </p:sp>
      <p:sp>
        <p:nvSpPr>
          <p:cNvPr id="2" name="Title 1"/>
          <p:cNvSpPr>
            <a:spLocks noGrp="1"/>
          </p:cNvSpPr>
          <p:nvPr>
            <p:ph type="title"/>
          </p:nvPr>
        </p:nvSpPr>
        <p:spPr/>
        <p:txBody>
          <a:bodyPr/>
          <a:lstStyle/>
          <a:p>
            <a:pPr algn="ctr"/>
            <a:r>
              <a:rPr lang="en-US" b="1" dirty="0">
                <a:solidFill>
                  <a:srgbClr val="92D050"/>
                </a:solidFill>
              </a:rPr>
              <a:t>Desk supported Displays		</a:t>
            </a:r>
          </a:p>
        </p:txBody>
      </p:sp>
    </p:spTree>
    <p:extLst>
      <p:ext uri="{BB962C8B-B14F-4D97-AF65-F5344CB8AC3E}">
        <p14:creationId xmlns:p14="http://schemas.microsoft.com/office/powerpoint/2010/main" val="2340315293"/>
      </p:ext>
    </p:extLst>
  </p:cSld>
  <p:clrMapOvr>
    <a:masterClrMapping/>
  </p:clrMapOvr>
  <mc:AlternateContent xmlns:mc="http://schemas.openxmlformats.org/markup-compatibility/2006" xmlns:p14="http://schemas.microsoft.com/office/powerpoint/2010/main">
    <mc:Choice Requires="p14">
      <p:transition spd="slow" p14:dur="11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g-3.newatlas.com/benddesk.jpg?auto=format%2Ccompress&amp;ch=Width%2CDPR&amp;crop=entropy&amp;fit=crop&amp;h=347&amp;q=60&amp;w=616&amp;s=3f0459015430be460936ba84a62e1e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746" y="650873"/>
            <a:ext cx="8738699" cy="49226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48727" y="5682734"/>
            <a:ext cx="5724644" cy="523220"/>
          </a:xfrm>
          <a:prstGeom prst="rect">
            <a:avLst/>
          </a:prstGeom>
        </p:spPr>
        <p:txBody>
          <a:bodyPr wrap="none">
            <a:spAutoFit/>
          </a:bodyPr>
          <a:lstStyle/>
          <a:p>
            <a:r>
              <a:rPr lang="en-US" sz="2800" dirty="0"/>
              <a:t>Desk supported Displays		</a:t>
            </a:r>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36</a:t>
            </a:fld>
            <a:endParaRPr lang="en-US"/>
          </a:p>
        </p:txBody>
      </p:sp>
    </p:spTree>
    <p:extLst>
      <p:ext uri="{BB962C8B-B14F-4D97-AF65-F5344CB8AC3E}">
        <p14:creationId xmlns:p14="http://schemas.microsoft.com/office/powerpoint/2010/main" val="2880178469"/>
      </p:ext>
    </p:extLst>
  </p:cSld>
  <p:clrMapOvr>
    <a:masterClrMapping/>
  </p:clrMapOvr>
  <mc:AlternateContent xmlns:mc="http://schemas.openxmlformats.org/markup-compatibility/2006" xmlns:p14="http://schemas.microsoft.com/office/powerpoint/2010/main">
    <mc:Choice Requires="p14">
      <p:transition spd="slow" p14:dur="11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a:t>Large volume displays are used in VR environment that allow more than one user located in close proximity.</a:t>
            </a:r>
          </a:p>
          <a:p>
            <a:r>
              <a:rPr lang="en-US" sz="2800" dirty="0"/>
              <a:t>These allow the user with larger work envelope ,thus improving upon user’s freedom of motion and ability of natural interaction compared to personal displays. </a:t>
            </a:r>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4" name="Slide Number Placeholder 3"/>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37</a:t>
            </a:fld>
            <a:endParaRPr lang="en-US"/>
          </a:p>
        </p:txBody>
      </p:sp>
      <p:sp>
        <p:nvSpPr>
          <p:cNvPr id="2" name="Title 1"/>
          <p:cNvSpPr>
            <a:spLocks noGrp="1"/>
          </p:cNvSpPr>
          <p:nvPr>
            <p:ph type="title"/>
          </p:nvPr>
        </p:nvSpPr>
        <p:spPr/>
        <p:txBody>
          <a:bodyPr>
            <a:normAutofit fontScale="90000"/>
          </a:bodyPr>
          <a:lstStyle/>
          <a:p>
            <a:pPr algn="ctr"/>
            <a:r>
              <a:rPr lang="en-US" b="1" dirty="0">
                <a:solidFill>
                  <a:srgbClr val="92D050"/>
                </a:solidFill>
              </a:rPr>
              <a:t>Large Volume Displays</a:t>
            </a:r>
            <a:br>
              <a:rPr lang="en-US" b="1" dirty="0">
                <a:solidFill>
                  <a:srgbClr val="92D050"/>
                </a:solidFill>
              </a:rPr>
            </a:br>
            <a:endParaRPr lang="en-US" b="1" dirty="0">
              <a:solidFill>
                <a:srgbClr val="92D050"/>
              </a:solidFill>
            </a:endParaRPr>
          </a:p>
        </p:txBody>
      </p:sp>
    </p:spTree>
    <p:extLst>
      <p:ext uri="{BB962C8B-B14F-4D97-AF65-F5344CB8AC3E}">
        <p14:creationId xmlns:p14="http://schemas.microsoft.com/office/powerpoint/2010/main" val="29460248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CGVR\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99" y="594424"/>
            <a:ext cx="8981488" cy="50520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4398" y="5663750"/>
            <a:ext cx="6096000" cy="523220"/>
          </a:xfrm>
          <a:prstGeom prst="rect">
            <a:avLst/>
          </a:prstGeom>
        </p:spPr>
        <p:txBody>
          <a:bodyPr>
            <a:spAutoFit/>
          </a:bodyPr>
          <a:lstStyle/>
          <a:p>
            <a:r>
              <a:rPr lang="en-US" sz="2800" dirty="0"/>
              <a:t>Large Volume Displays</a:t>
            </a:r>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38</a:t>
            </a:fld>
            <a:endParaRPr lang="en-US"/>
          </a:p>
        </p:txBody>
      </p:sp>
    </p:spTree>
    <p:extLst>
      <p:ext uri="{BB962C8B-B14F-4D97-AF65-F5344CB8AC3E}">
        <p14:creationId xmlns:p14="http://schemas.microsoft.com/office/powerpoint/2010/main" val="20504692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9929" y="824248"/>
            <a:ext cx="11165983" cy="492443"/>
          </a:xfrm>
          <a:prstGeom prst="rect">
            <a:avLst/>
          </a:prstGeom>
          <a:noFill/>
        </p:spPr>
        <p:txBody>
          <a:bodyPr wrap="square" rtlCol="0">
            <a:spAutoFit/>
          </a:bodyPr>
          <a:lstStyle/>
          <a:p>
            <a:pPr algn="ctr"/>
            <a:r>
              <a:rPr lang="en-US" sz="2600" b="1" dirty="0">
                <a:solidFill>
                  <a:srgbClr val="92D050"/>
                </a:solidFill>
              </a:rPr>
              <a:t>Categorization based on type and size of display being used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44" y="1506828"/>
            <a:ext cx="10224056" cy="4662152"/>
          </a:xfrm>
          <a:prstGeom prst="rect">
            <a:avLst/>
          </a:prstGeom>
        </p:spPr>
      </p:pic>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39</a:t>
            </a:fld>
            <a:endParaRPr lang="en-US"/>
          </a:p>
        </p:txBody>
      </p:sp>
      <p:sp>
        <p:nvSpPr>
          <p:cNvPr id="7" name="Footer Placeholder 8"/>
          <p:cNvSpPr txBox="1">
            <a:spLocks/>
          </p:cNvSpPr>
          <p:nvPr/>
        </p:nvSpPr>
        <p:spPr>
          <a:xfrm>
            <a:off x="4094020" y="639800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alpha val="60000"/>
                  </a:schemeClr>
                </a:solidFill>
              </a:rPr>
              <a:t>Virtual Reality: Output Devices</a:t>
            </a:r>
            <a:endParaRPr lang="en-US" sz="1600" b="1" dirty="0">
              <a:solidFill>
                <a:schemeClr val="tx1">
                  <a:alpha val="60000"/>
                </a:schemeClr>
              </a:solidFill>
            </a:endParaRPr>
          </a:p>
        </p:txBody>
      </p:sp>
    </p:spTree>
    <p:extLst>
      <p:ext uri="{BB962C8B-B14F-4D97-AF65-F5344CB8AC3E}">
        <p14:creationId xmlns:p14="http://schemas.microsoft.com/office/powerpoint/2010/main" val="19922907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45260"/>
            <a:chOff x="0" y="0"/>
            <a:chExt cx="12192000" cy="1445260"/>
          </a:xfrm>
        </p:grpSpPr>
        <p:pic>
          <p:nvPicPr>
            <p:cNvPr id="3" name="object 3"/>
            <p:cNvPicPr/>
            <p:nvPr/>
          </p:nvPicPr>
          <p:blipFill>
            <a:blip r:embed="rId2" cstate="print"/>
            <a:stretch>
              <a:fillRect/>
            </a:stretch>
          </p:blipFill>
          <p:spPr>
            <a:xfrm>
              <a:off x="0" y="0"/>
              <a:ext cx="12192000" cy="1444752"/>
            </a:xfrm>
            <a:prstGeom prst="rect">
              <a:avLst/>
            </a:prstGeom>
          </p:spPr>
        </p:pic>
        <p:pic>
          <p:nvPicPr>
            <p:cNvPr id="4" name="object 4"/>
            <p:cNvPicPr/>
            <p:nvPr/>
          </p:nvPicPr>
          <p:blipFill>
            <a:blip r:embed="rId3" cstate="print"/>
            <a:stretch>
              <a:fillRect/>
            </a:stretch>
          </p:blipFill>
          <p:spPr>
            <a:xfrm>
              <a:off x="0" y="243840"/>
              <a:ext cx="5349240" cy="970787"/>
            </a:xfrm>
            <a:prstGeom prst="rect">
              <a:avLst/>
            </a:prstGeom>
          </p:spPr>
        </p:pic>
      </p:grpSp>
      <p:sp>
        <p:nvSpPr>
          <p:cNvPr id="5" name="object 5"/>
          <p:cNvSpPr txBox="1">
            <a:spLocks noGrp="1"/>
          </p:cNvSpPr>
          <p:nvPr>
            <p:ph type="title"/>
          </p:nvPr>
        </p:nvSpPr>
        <p:spPr>
          <a:xfrm>
            <a:off x="78739" y="359105"/>
            <a:ext cx="4961890" cy="543560"/>
          </a:xfrm>
          <a:prstGeom prst="rect">
            <a:avLst/>
          </a:prstGeom>
        </p:spPr>
        <p:txBody>
          <a:bodyPr vert="horz" wrap="square" lIns="0" tIns="12065" rIns="0" bIns="0" rtlCol="0">
            <a:spAutoFit/>
          </a:bodyPr>
          <a:lstStyle/>
          <a:p>
            <a:pPr marL="12700">
              <a:lnSpc>
                <a:spcPct val="100000"/>
              </a:lnSpc>
              <a:spcBef>
                <a:spcPts val="95"/>
              </a:spcBef>
            </a:pPr>
            <a:r>
              <a:rPr sz="3400" spc="300" dirty="0"/>
              <a:t>TYPES</a:t>
            </a:r>
            <a:r>
              <a:rPr sz="3400" spc="185" dirty="0"/>
              <a:t> </a:t>
            </a:r>
            <a:r>
              <a:rPr sz="3400" spc="335" dirty="0"/>
              <a:t>OF</a:t>
            </a:r>
            <a:r>
              <a:rPr sz="3400" spc="185" dirty="0"/>
              <a:t> </a:t>
            </a:r>
            <a:r>
              <a:rPr sz="3400" spc="245" dirty="0"/>
              <a:t>VR</a:t>
            </a:r>
            <a:r>
              <a:rPr sz="3400" spc="190" dirty="0"/>
              <a:t> </a:t>
            </a:r>
            <a:r>
              <a:rPr sz="3400" spc="340" dirty="0"/>
              <a:t>SYSTEM</a:t>
            </a:r>
            <a:endParaRPr sz="3400"/>
          </a:p>
        </p:txBody>
      </p:sp>
      <p:grpSp>
        <p:nvGrpSpPr>
          <p:cNvPr id="6" name="object 6"/>
          <p:cNvGrpSpPr/>
          <p:nvPr/>
        </p:nvGrpSpPr>
        <p:grpSpPr>
          <a:xfrm>
            <a:off x="-9144" y="1316735"/>
            <a:ext cx="12212320" cy="5552440"/>
            <a:chOff x="-9144" y="1316735"/>
            <a:chExt cx="12212320" cy="5552440"/>
          </a:xfrm>
        </p:grpSpPr>
        <p:sp>
          <p:nvSpPr>
            <p:cNvPr id="7" name="object 7"/>
            <p:cNvSpPr/>
            <p:nvPr/>
          </p:nvSpPr>
          <p:spPr>
            <a:xfrm>
              <a:off x="761" y="1326641"/>
              <a:ext cx="12192000" cy="5532120"/>
            </a:xfrm>
            <a:custGeom>
              <a:avLst/>
              <a:gdLst/>
              <a:ahLst/>
              <a:cxnLst/>
              <a:rect l="l" t="t" r="r" b="b"/>
              <a:pathLst>
                <a:path w="12192000" h="5532120">
                  <a:moveTo>
                    <a:pt x="12192000" y="0"/>
                  </a:moveTo>
                  <a:lnTo>
                    <a:pt x="0" y="0"/>
                  </a:lnTo>
                  <a:lnTo>
                    <a:pt x="0" y="5532120"/>
                  </a:lnTo>
                  <a:lnTo>
                    <a:pt x="12192000" y="5532120"/>
                  </a:lnTo>
                  <a:lnTo>
                    <a:pt x="12192000" y="0"/>
                  </a:lnTo>
                  <a:close/>
                </a:path>
              </a:pathLst>
            </a:custGeom>
            <a:solidFill>
              <a:srgbClr val="FFFFFF"/>
            </a:solidFill>
          </p:spPr>
          <p:txBody>
            <a:bodyPr wrap="square" lIns="0" tIns="0" rIns="0" bIns="0" rtlCol="0"/>
            <a:lstStyle/>
            <a:p>
              <a:endParaRPr/>
            </a:p>
          </p:txBody>
        </p:sp>
        <p:sp>
          <p:nvSpPr>
            <p:cNvPr id="8" name="object 8"/>
            <p:cNvSpPr/>
            <p:nvPr/>
          </p:nvSpPr>
          <p:spPr>
            <a:xfrm>
              <a:off x="761" y="1326641"/>
              <a:ext cx="12192000" cy="5532120"/>
            </a:xfrm>
            <a:custGeom>
              <a:avLst/>
              <a:gdLst/>
              <a:ahLst/>
              <a:cxnLst/>
              <a:rect l="l" t="t" r="r" b="b"/>
              <a:pathLst>
                <a:path w="12192000" h="5532120">
                  <a:moveTo>
                    <a:pt x="0" y="5532120"/>
                  </a:moveTo>
                  <a:lnTo>
                    <a:pt x="12192000" y="5532120"/>
                  </a:lnTo>
                  <a:lnTo>
                    <a:pt x="12192000" y="0"/>
                  </a:lnTo>
                  <a:lnTo>
                    <a:pt x="0" y="0"/>
                  </a:lnTo>
                  <a:lnTo>
                    <a:pt x="0" y="5532120"/>
                  </a:lnTo>
                  <a:close/>
                </a:path>
              </a:pathLst>
            </a:custGeom>
            <a:ln w="19811">
              <a:solidFill>
                <a:srgbClr val="9EC544"/>
              </a:solidFill>
            </a:ln>
          </p:spPr>
          <p:txBody>
            <a:bodyPr wrap="square" lIns="0" tIns="0" rIns="0" bIns="0" rtlCol="0"/>
            <a:lstStyle/>
            <a:p>
              <a:endParaRPr/>
            </a:p>
          </p:txBody>
        </p:sp>
      </p:grpSp>
      <p:sp>
        <p:nvSpPr>
          <p:cNvPr id="9" name="object 9"/>
          <p:cNvSpPr txBox="1"/>
          <p:nvPr/>
        </p:nvSpPr>
        <p:spPr>
          <a:xfrm>
            <a:off x="78739" y="1311020"/>
            <a:ext cx="11682730" cy="3040380"/>
          </a:xfrm>
          <a:prstGeom prst="rect">
            <a:avLst/>
          </a:prstGeom>
        </p:spPr>
        <p:txBody>
          <a:bodyPr vert="horz" wrap="square" lIns="0" tIns="12700" rIns="0" bIns="0" rtlCol="0">
            <a:spAutoFit/>
          </a:bodyPr>
          <a:lstStyle/>
          <a:p>
            <a:pPr marL="12700" marR="5080">
              <a:lnSpc>
                <a:spcPct val="120000"/>
              </a:lnSpc>
              <a:spcBef>
                <a:spcPts val="100"/>
              </a:spcBef>
            </a:pPr>
            <a:r>
              <a:rPr sz="2400" spc="-5" dirty="0">
                <a:solidFill>
                  <a:srgbClr val="0D0D0D"/>
                </a:solidFill>
                <a:latin typeface="Arial MT"/>
                <a:cs typeface="Arial MT"/>
              </a:rPr>
              <a:t>VR </a:t>
            </a:r>
            <a:r>
              <a:rPr sz="2400" dirty="0">
                <a:solidFill>
                  <a:srgbClr val="0D0D0D"/>
                </a:solidFill>
                <a:latin typeface="Arial MT"/>
                <a:cs typeface="Arial MT"/>
              </a:rPr>
              <a:t>systems</a:t>
            </a:r>
            <a:r>
              <a:rPr sz="2400" spc="5" dirty="0">
                <a:solidFill>
                  <a:srgbClr val="0D0D0D"/>
                </a:solidFill>
                <a:latin typeface="Arial MT"/>
                <a:cs typeface="Arial MT"/>
              </a:rPr>
              <a:t> </a:t>
            </a:r>
            <a:r>
              <a:rPr sz="2400" spc="-5" dirty="0">
                <a:solidFill>
                  <a:srgbClr val="0D0D0D"/>
                </a:solidFill>
                <a:latin typeface="Arial MT"/>
                <a:cs typeface="Arial MT"/>
              </a:rPr>
              <a:t>can</a:t>
            </a:r>
            <a:r>
              <a:rPr sz="2400" dirty="0">
                <a:solidFill>
                  <a:srgbClr val="0D0D0D"/>
                </a:solidFill>
                <a:latin typeface="Arial MT"/>
                <a:cs typeface="Arial MT"/>
              </a:rPr>
              <a:t> </a:t>
            </a:r>
            <a:r>
              <a:rPr sz="2400" spc="-5" dirty="0">
                <a:solidFill>
                  <a:srgbClr val="0D0D0D"/>
                </a:solidFill>
                <a:latin typeface="Arial MT"/>
                <a:cs typeface="Arial MT"/>
              </a:rPr>
              <a:t>be</a:t>
            </a:r>
            <a:r>
              <a:rPr sz="2400" spc="5" dirty="0">
                <a:solidFill>
                  <a:srgbClr val="0D0D0D"/>
                </a:solidFill>
                <a:latin typeface="Arial MT"/>
                <a:cs typeface="Arial MT"/>
              </a:rPr>
              <a:t> </a:t>
            </a:r>
            <a:r>
              <a:rPr sz="2400" spc="-5" dirty="0">
                <a:solidFill>
                  <a:srgbClr val="0D0D0D"/>
                </a:solidFill>
                <a:latin typeface="Arial MT"/>
                <a:cs typeface="Arial MT"/>
              </a:rPr>
              <a:t>classified</a:t>
            </a:r>
            <a:r>
              <a:rPr sz="2400" spc="30" dirty="0">
                <a:solidFill>
                  <a:srgbClr val="0D0D0D"/>
                </a:solidFill>
                <a:latin typeface="Arial MT"/>
                <a:cs typeface="Arial MT"/>
              </a:rPr>
              <a:t> </a:t>
            </a:r>
            <a:r>
              <a:rPr sz="2400" spc="-5" dirty="0">
                <a:solidFill>
                  <a:srgbClr val="0D0D0D"/>
                </a:solidFill>
                <a:latin typeface="Arial MT"/>
                <a:cs typeface="Arial MT"/>
              </a:rPr>
              <a:t>into</a:t>
            </a:r>
            <a:r>
              <a:rPr sz="2400" spc="10" dirty="0">
                <a:solidFill>
                  <a:srgbClr val="0D0D0D"/>
                </a:solidFill>
                <a:latin typeface="Arial MT"/>
                <a:cs typeface="Arial MT"/>
              </a:rPr>
              <a:t> </a:t>
            </a:r>
            <a:r>
              <a:rPr sz="2400" spc="-5" dirty="0">
                <a:solidFill>
                  <a:srgbClr val="0D0D0D"/>
                </a:solidFill>
                <a:latin typeface="Arial MT"/>
                <a:cs typeface="Arial MT"/>
              </a:rPr>
              <a:t>3</a:t>
            </a:r>
            <a:r>
              <a:rPr sz="2400" spc="5" dirty="0">
                <a:solidFill>
                  <a:srgbClr val="0D0D0D"/>
                </a:solidFill>
                <a:latin typeface="Arial MT"/>
                <a:cs typeface="Arial MT"/>
              </a:rPr>
              <a:t> </a:t>
            </a:r>
            <a:r>
              <a:rPr sz="2400" spc="-5" dirty="0">
                <a:solidFill>
                  <a:srgbClr val="0D0D0D"/>
                </a:solidFill>
                <a:latin typeface="Arial MT"/>
                <a:cs typeface="Arial MT"/>
              </a:rPr>
              <a:t>major</a:t>
            </a:r>
            <a:r>
              <a:rPr sz="2400" spc="15" dirty="0">
                <a:solidFill>
                  <a:srgbClr val="0D0D0D"/>
                </a:solidFill>
                <a:latin typeface="Arial MT"/>
                <a:cs typeface="Arial MT"/>
              </a:rPr>
              <a:t> </a:t>
            </a:r>
            <a:r>
              <a:rPr sz="2400" spc="-5" dirty="0">
                <a:solidFill>
                  <a:srgbClr val="0D0D0D"/>
                </a:solidFill>
                <a:latin typeface="Arial MT"/>
                <a:cs typeface="Arial MT"/>
              </a:rPr>
              <a:t>categories</a:t>
            </a:r>
            <a:r>
              <a:rPr sz="2400" spc="20" dirty="0">
                <a:solidFill>
                  <a:srgbClr val="0D0D0D"/>
                </a:solidFill>
                <a:latin typeface="Arial MT"/>
                <a:cs typeface="Arial MT"/>
              </a:rPr>
              <a:t> </a:t>
            </a:r>
            <a:r>
              <a:rPr sz="2400" spc="-5" dirty="0">
                <a:solidFill>
                  <a:srgbClr val="0D0D0D"/>
                </a:solidFill>
                <a:latin typeface="Arial MT"/>
                <a:cs typeface="Arial MT"/>
              </a:rPr>
              <a:t>based</a:t>
            </a:r>
            <a:r>
              <a:rPr sz="2400" spc="20" dirty="0">
                <a:solidFill>
                  <a:srgbClr val="0D0D0D"/>
                </a:solidFill>
                <a:latin typeface="Arial MT"/>
                <a:cs typeface="Arial MT"/>
              </a:rPr>
              <a:t> </a:t>
            </a:r>
            <a:r>
              <a:rPr sz="2400" spc="-5" dirty="0">
                <a:solidFill>
                  <a:srgbClr val="0D0D0D"/>
                </a:solidFill>
                <a:latin typeface="Arial MT"/>
                <a:cs typeface="Arial MT"/>
              </a:rPr>
              <a:t>on</a:t>
            </a:r>
            <a:r>
              <a:rPr sz="2400" spc="5" dirty="0">
                <a:solidFill>
                  <a:srgbClr val="0D0D0D"/>
                </a:solidFill>
                <a:latin typeface="Arial MT"/>
                <a:cs typeface="Arial MT"/>
              </a:rPr>
              <a:t> </a:t>
            </a:r>
            <a:r>
              <a:rPr sz="2400" spc="-5" dirty="0">
                <a:solidFill>
                  <a:srgbClr val="0D0D0D"/>
                </a:solidFill>
                <a:latin typeface="Arial MT"/>
                <a:cs typeface="Arial MT"/>
              </a:rPr>
              <a:t>one</a:t>
            </a:r>
            <a:r>
              <a:rPr sz="2400" spc="10" dirty="0">
                <a:solidFill>
                  <a:srgbClr val="0D0D0D"/>
                </a:solidFill>
                <a:latin typeface="Arial MT"/>
                <a:cs typeface="Arial MT"/>
              </a:rPr>
              <a:t> </a:t>
            </a:r>
            <a:r>
              <a:rPr sz="2400" dirty="0">
                <a:solidFill>
                  <a:srgbClr val="0D0D0D"/>
                </a:solidFill>
                <a:latin typeface="Arial MT"/>
                <a:cs typeface="Arial MT"/>
              </a:rPr>
              <a:t>of</a:t>
            </a:r>
            <a:r>
              <a:rPr sz="2400" spc="5" dirty="0">
                <a:solidFill>
                  <a:srgbClr val="0D0D0D"/>
                </a:solidFill>
                <a:latin typeface="Arial MT"/>
                <a:cs typeface="Arial MT"/>
              </a:rPr>
              <a:t> </a:t>
            </a:r>
            <a:r>
              <a:rPr sz="2400" dirty="0">
                <a:solidFill>
                  <a:srgbClr val="0D0D0D"/>
                </a:solidFill>
                <a:latin typeface="Arial MT"/>
                <a:cs typeface="Arial MT"/>
              </a:rPr>
              <a:t>the</a:t>
            </a:r>
            <a:r>
              <a:rPr sz="2400" spc="-10" dirty="0">
                <a:solidFill>
                  <a:srgbClr val="0D0D0D"/>
                </a:solidFill>
                <a:latin typeface="Arial MT"/>
                <a:cs typeface="Arial MT"/>
              </a:rPr>
              <a:t> </a:t>
            </a:r>
            <a:r>
              <a:rPr sz="2400" spc="-5" dirty="0">
                <a:solidFill>
                  <a:srgbClr val="0D0D0D"/>
                </a:solidFill>
                <a:latin typeface="Arial MT"/>
                <a:cs typeface="Arial MT"/>
              </a:rPr>
              <a:t>important </a:t>
            </a:r>
            <a:r>
              <a:rPr sz="2400" dirty="0">
                <a:solidFill>
                  <a:srgbClr val="0D0D0D"/>
                </a:solidFill>
                <a:latin typeface="Arial MT"/>
                <a:cs typeface="Arial MT"/>
              </a:rPr>
              <a:t> </a:t>
            </a:r>
            <a:r>
              <a:rPr sz="2400" spc="-5" dirty="0">
                <a:solidFill>
                  <a:srgbClr val="0D0D0D"/>
                </a:solidFill>
                <a:latin typeface="Arial MT"/>
                <a:cs typeface="Arial MT"/>
              </a:rPr>
              <a:t>features</a:t>
            </a:r>
            <a:r>
              <a:rPr sz="2400" dirty="0">
                <a:solidFill>
                  <a:srgbClr val="0D0D0D"/>
                </a:solidFill>
                <a:latin typeface="Arial MT"/>
                <a:cs typeface="Arial MT"/>
              </a:rPr>
              <a:t> of</a:t>
            </a:r>
            <a:r>
              <a:rPr sz="2400" spc="10" dirty="0">
                <a:solidFill>
                  <a:srgbClr val="0D0D0D"/>
                </a:solidFill>
                <a:latin typeface="Arial MT"/>
                <a:cs typeface="Arial MT"/>
              </a:rPr>
              <a:t> </a:t>
            </a:r>
            <a:r>
              <a:rPr sz="2400" spc="-5" dirty="0">
                <a:solidFill>
                  <a:srgbClr val="0D0D0D"/>
                </a:solidFill>
                <a:latin typeface="Arial MT"/>
                <a:cs typeface="Arial MT"/>
              </a:rPr>
              <a:t>VR,</a:t>
            </a:r>
            <a:r>
              <a:rPr sz="2400" spc="10" dirty="0">
                <a:solidFill>
                  <a:srgbClr val="0D0D0D"/>
                </a:solidFill>
                <a:latin typeface="Arial MT"/>
                <a:cs typeface="Arial MT"/>
              </a:rPr>
              <a:t> </a:t>
            </a:r>
            <a:r>
              <a:rPr sz="2400" spc="-5" dirty="0">
                <a:solidFill>
                  <a:srgbClr val="0D0D0D"/>
                </a:solidFill>
                <a:latin typeface="Arial MT"/>
                <a:cs typeface="Arial MT"/>
              </a:rPr>
              <a:t>which</a:t>
            </a:r>
            <a:r>
              <a:rPr sz="2400" spc="15" dirty="0">
                <a:solidFill>
                  <a:srgbClr val="0D0D0D"/>
                </a:solidFill>
                <a:latin typeface="Arial MT"/>
                <a:cs typeface="Arial MT"/>
              </a:rPr>
              <a:t> </a:t>
            </a:r>
            <a:r>
              <a:rPr sz="2400" spc="-5" dirty="0">
                <a:solidFill>
                  <a:srgbClr val="0D0D0D"/>
                </a:solidFill>
                <a:latin typeface="Arial MT"/>
                <a:cs typeface="Arial MT"/>
              </a:rPr>
              <a:t>is</a:t>
            </a:r>
            <a:r>
              <a:rPr sz="2400" spc="10" dirty="0">
                <a:solidFill>
                  <a:srgbClr val="0D0D0D"/>
                </a:solidFill>
                <a:latin typeface="Arial MT"/>
                <a:cs typeface="Arial MT"/>
              </a:rPr>
              <a:t> </a:t>
            </a:r>
            <a:r>
              <a:rPr sz="2400" spc="-5" dirty="0">
                <a:solidFill>
                  <a:srgbClr val="0D0D0D"/>
                </a:solidFill>
                <a:latin typeface="Arial MT"/>
                <a:cs typeface="Arial MT"/>
              </a:rPr>
              <a:t>immersion</a:t>
            </a:r>
            <a:r>
              <a:rPr sz="2400" spc="20" dirty="0">
                <a:solidFill>
                  <a:srgbClr val="0D0D0D"/>
                </a:solidFill>
                <a:latin typeface="Arial MT"/>
                <a:cs typeface="Arial MT"/>
              </a:rPr>
              <a:t> </a:t>
            </a:r>
            <a:r>
              <a:rPr sz="2400" spc="-5" dirty="0">
                <a:solidFill>
                  <a:srgbClr val="0D0D0D"/>
                </a:solidFill>
                <a:latin typeface="Arial MT"/>
                <a:cs typeface="Arial MT"/>
              </a:rPr>
              <a:t>and</a:t>
            </a:r>
            <a:r>
              <a:rPr sz="2400" spc="15" dirty="0">
                <a:solidFill>
                  <a:srgbClr val="0D0D0D"/>
                </a:solidFill>
                <a:latin typeface="Arial MT"/>
                <a:cs typeface="Arial MT"/>
              </a:rPr>
              <a:t> </a:t>
            </a:r>
            <a:r>
              <a:rPr sz="2400" dirty="0">
                <a:solidFill>
                  <a:srgbClr val="0D0D0D"/>
                </a:solidFill>
                <a:latin typeface="Arial MT"/>
                <a:cs typeface="Arial MT"/>
              </a:rPr>
              <a:t>the</a:t>
            </a:r>
            <a:r>
              <a:rPr sz="2400" spc="10" dirty="0">
                <a:solidFill>
                  <a:srgbClr val="0D0D0D"/>
                </a:solidFill>
                <a:latin typeface="Arial MT"/>
                <a:cs typeface="Arial MT"/>
              </a:rPr>
              <a:t> </a:t>
            </a:r>
            <a:r>
              <a:rPr sz="2400" dirty="0">
                <a:solidFill>
                  <a:srgbClr val="0D0D0D"/>
                </a:solidFill>
                <a:latin typeface="Arial MT"/>
                <a:cs typeface="Arial MT"/>
              </a:rPr>
              <a:t>type</a:t>
            </a:r>
            <a:r>
              <a:rPr sz="2400" spc="10" dirty="0">
                <a:solidFill>
                  <a:srgbClr val="0D0D0D"/>
                </a:solidFill>
                <a:latin typeface="Arial MT"/>
                <a:cs typeface="Arial MT"/>
              </a:rPr>
              <a:t> </a:t>
            </a:r>
            <a:r>
              <a:rPr sz="2400" dirty="0">
                <a:solidFill>
                  <a:srgbClr val="0D0D0D"/>
                </a:solidFill>
                <a:latin typeface="Arial MT"/>
                <a:cs typeface="Arial MT"/>
              </a:rPr>
              <a:t>of</a:t>
            </a:r>
            <a:r>
              <a:rPr sz="2400" spc="15" dirty="0">
                <a:solidFill>
                  <a:srgbClr val="0D0D0D"/>
                </a:solidFill>
                <a:latin typeface="Arial MT"/>
                <a:cs typeface="Arial MT"/>
              </a:rPr>
              <a:t> </a:t>
            </a:r>
            <a:r>
              <a:rPr sz="2400" spc="-5" dirty="0">
                <a:solidFill>
                  <a:srgbClr val="0D0D0D"/>
                </a:solidFill>
                <a:latin typeface="Arial MT"/>
                <a:cs typeface="Arial MT"/>
              </a:rPr>
              <a:t>interfaces or</a:t>
            </a:r>
            <a:r>
              <a:rPr sz="2400" spc="10" dirty="0">
                <a:solidFill>
                  <a:srgbClr val="0D0D0D"/>
                </a:solidFill>
                <a:latin typeface="Arial MT"/>
                <a:cs typeface="Arial MT"/>
              </a:rPr>
              <a:t> </a:t>
            </a:r>
            <a:r>
              <a:rPr sz="2400" spc="-5" dirty="0">
                <a:solidFill>
                  <a:srgbClr val="0D0D0D"/>
                </a:solidFill>
                <a:latin typeface="Arial MT"/>
                <a:cs typeface="Arial MT"/>
              </a:rPr>
              <a:t>components</a:t>
            </a:r>
            <a:r>
              <a:rPr sz="2400" spc="20" dirty="0">
                <a:solidFill>
                  <a:srgbClr val="0D0D0D"/>
                </a:solidFill>
                <a:latin typeface="Arial MT"/>
                <a:cs typeface="Arial MT"/>
              </a:rPr>
              <a:t> </a:t>
            </a:r>
            <a:r>
              <a:rPr sz="2400" spc="-5" dirty="0">
                <a:solidFill>
                  <a:srgbClr val="0D0D0D"/>
                </a:solidFill>
                <a:latin typeface="Arial MT"/>
                <a:cs typeface="Arial MT"/>
              </a:rPr>
              <a:t>utilized</a:t>
            </a:r>
            <a:r>
              <a:rPr sz="2400" spc="30" dirty="0">
                <a:solidFill>
                  <a:srgbClr val="0D0D0D"/>
                </a:solidFill>
                <a:latin typeface="Arial MT"/>
                <a:cs typeface="Arial MT"/>
              </a:rPr>
              <a:t> </a:t>
            </a:r>
            <a:r>
              <a:rPr sz="2400" spc="-5" dirty="0">
                <a:solidFill>
                  <a:srgbClr val="0D0D0D"/>
                </a:solidFill>
                <a:latin typeface="Arial MT"/>
                <a:cs typeface="Arial MT"/>
              </a:rPr>
              <a:t>in </a:t>
            </a:r>
            <a:r>
              <a:rPr sz="2400" spc="-650" dirty="0">
                <a:solidFill>
                  <a:srgbClr val="0D0D0D"/>
                </a:solidFill>
                <a:latin typeface="Arial MT"/>
                <a:cs typeface="Arial MT"/>
              </a:rPr>
              <a:t> </a:t>
            </a:r>
            <a:r>
              <a:rPr sz="2400" spc="-5" dirty="0">
                <a:solidFill>
                  <a:srgbClr val="0D0D0D"/>
                </a:solidFill>
                <a:latin typeface="Arial MT"/>
                <a:cs typeface="Arial MT"/>
              </a:rPr>
              <a:t>the system.</a:t>
            </a:r>
            <a:r>
              <a:rPr sz="2400" spc="-65" dirty="0">
                <a:solidFill>
                  <a:srgbClr val="0D0D0D"/>
                </a:solidFill>
                <a:latin typeface="Arial MT"/>
                <a:cs typeface="Arial MT"/>
              </a:rPr>
              <a:t> </a:t>
            </a:r>
            <a:r>
              <a:rPr sz="2400" spc="-5" dirty="0">
                <a:solidFill>
                  <a:srgbClr val="0D0D0D"/>
                </a:solidFill>
                <a:latin typeface="Arial MT"/>
                <a:cs typeface="Arial MT"/>
              </a:rPr>
              <a:t>These</a:t>
            </a:r>
            <a:r>
              <a:rPr sz="2400" spc="10" dirty="0">
                <a:solidFill>
                  <a:srgbClr val="0D0D0D"/>
                </a:solidFill>
                <a:latin typeface="Arial MT"/>
                <a:cs typeface="Arial MT"/>
              </a:rPr>
              <a:t> </a:t>
            </a:r>
            <a:r>
              <a:rPr sz="2400" dirty="0">
                <a:solidFill>
                  <a:srgbClr val="0D0D0D"/>
                </a:solidFill>
                <a:latin typeface="Arial MT"/>
                <a:cs typeface="Arial MT"/>
              </a:rPr>
              <a:t>are:</a:t>
            </a:r>
            <a:endParaRPr sz="2400">
              <a:latin typeface="Arial MT"/>
              <a:cs typeface="Arial MT"/>
            </a:endParaRPr>
          </a:p>
          <a:p>
            <a:pPr marL="241300" indent="-228600">
              <a:lnSpc>
                <a:spcPct val="100000"/>
              </a:lnSpc>
              <a:spcBef>
                <a:spcPts val="1570"/>
              </a:spcBef>
              <a:buChar char="•"/>
              <a:tabLst>
                <a:tab pos="241300" algn="l"/>
              </a:tabLst>
            </a:pPr>
            <a:r>
              <a:rPr sz="2400" spc="-5" dirty="0">
                <a:solidFill>
                  <a:srgbClr val="0D0D0D"/>
                </a:solidFill>
                <a:latin typeface="Arial MT"/>
                <a:cs typeface="Arial MT"/>
              </a:rPr>
              <a:t>Non-immersive</a:t>
            </a:r>
            <a:endParaRPr sz="2400">
              <a:latin typeface="Arial MT"/>
              <a:cs typeface="Arial MT"/>
            </a:endParaRPr>
          </a:p>
          <a:p>
            <a:pPr marL="241300" indent="-228600">
              <a:lnSpc>
                <a:spcPct val="100000"/>
              </a:lnSpc>
              <a:spcBef>
                <a:spcPts val="1590"/>
              </a:spcBef>
              <a:buChar char="•"/>
              <a:tabLst>
                <a:tab pos="241300" algn="l"/>
              </a:tabLst>
            </a:pPr>
            <a:r>
              <a:rPr sz="2400" dirty="0">
                <a:solidFill>
                  <a:srgbClr val="0D0D0D"/>
                </a:solidFill>
                <a:latin typeface="Arial MT"/>
                <a:cs typeface="Arial MT"/>
              </a:rPr>
              <a:t>Immersive</a:t>
            </a:r>
            <a:endParaRPr sz="2400">
              <a:latin typeface="Arial MT"/>
              <a:cs typeface="Arial MT"/>
            </a:endParaRPr>
          </a:p>
          <a:p>
            <a:pPr marL="241300" indent="-228600">
              <a:lnSpc>
                <a:spcPct val="100000"/>
              </a:lnSpc>
              <a:spcBef>
                <a:spcPts val="1570"/>
              </a:spcBef>
              <a:buChar char="•"/>
              <a:tabLst>
                <a:tab pos="241300" algn="l"/>
              </a:tabLst>
            </a:pPr>
            <a:r>
              <a:rPr sz="2400" spc="-5" dirty="0">
                <a:solidFill>
                  <a:srgbClr val="0D0D0D"/>
                </a:solidFill>
                <a:latin typeface="Arial MT"/>
                <a:cs typeface="Arial MT"/>
              </a:rPr>
              <a:t>Semi-immersive</a:t>
            </a:r>
            <a:endParaRPr sz="2400">
              <a:latin typeface="Arial MT"/>
              <a:cs typeface="Arial M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a:t>This display relies on use of active glasses coupled with stereo-ready monitor.</a:t>
            </a:r>
          </a:p>
          <a:p>
            <a:r>
              <a:rPr lang="en-US" sz="2400" dirty="0"/>
              <a:t>The user of the system looks at the monitor through a set of shutter glasses.</a:t>
            </a:r>
          </a:p>
          <a:p>
            <a:r>
              <a:rPr lang="en-US" sz="2400" dirty="0"/>
              <a:t>The stereo ready monitor are capable of refreshing the screen at double of the normal scan rate.</a:t>
            </a:r>
          </a:p>
          <a:p>
            <a:r>
              <a:rPr lang="en-US" sz="2400" dirty="0"/>
              <a:t>The shutter glasses and the monitors are synchronized with each other.</a:t>
            </a:r>
          </a:p>
          <a:p>
            <a:pPr marL="0" indent="0">
              <a:buNone/>
            </a:pPr>
            <a:r>
              <a:rPr lang="en-US" sz="2400" dirty="0"/>
              <a:t>  </a:t>
            </a:r>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4" name="Slide Number Placeholder 3"/>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40</a:t>
            </a:fld>
            <a:endParaRPr lang="en-US"/>
          </a:p>
        </p:txBody>
      </p:sp>
      <p:sp>
        <p:nvSpPr>
          <p:cNvPr id="2" name="Title 1"/>
          <p:cNvSpPr>
            <a:spLocks noGrp="1"/>
          </p:cNvSpPr>
          <p:nvPr>
            <p:ph type="title"/>
          </p:nvPr>
        </p:nvSpPr>
        <p:spPr/>
        <p:txBody>
          <a:bodyPr/>
          <a:lstStyle/>
          <a:p>
            <a:r>
              <a:rPr lang="en-US" b="1" dirty="0">
                <a:solidFill>
                  <a:srgbClr val="92D050"/>
                </a:solidFill>
              </a:rPr>
              <a:t>Monitor-based Large Volume Display	</a:t>
            </a:r>
          </a:p>
        </p:txBody>
      </p:sp>
    </p:spTree>
    <p:extLst>
      <p:ext uri="{BB962C8B-B14F-4D97-AF65-F5344CB8AC3E}">
        <p14:creationId xmlns:p14="http://schemas.microsoft.com/office/powerpoint/2010/main" val="7609544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747" y="1005775"/>
            <a:ext cx="10515600" cy="4351338"/>
          </a:xfrm>
        </p:spPr>
        <p:txBody>
          <a:bodyPr>
            <a:normAutofit/>
          </a:bodyPr>
          <a:lstStyle/>
          <a:p>
            <a:r>
              <a:rPr lang="en-US" sz="2800" dirty="0"/>
              <a:t>The active glasses are connected to an IR emitter located on top of the CRT display (connection is wireless).</a:t>
            </a:r>
          </a:p>
          <a:p>
            <a:r>
              <a:rPr lang="en-US" sz="2800" dirty="0"/>
              <a:t>The IR controller controls and signals liquid crystal shutters to close and occlude the eyes alternately.</a:t>
            </a:r>
          </a:p>
          <a:p>
            <a:r>
              <a:rPr lang="en-US" sz="2800" dirty="0"/>
              <a:t>The brain registers this rapid sequence of right and left eye images and fuses them to give the feeling of 3D.</a:t>
            </a:r>
          </a:p>
          <a:p>
            <a:pPr marL="0" indent="0">
              <a:buNone/>
            </a:pPr>
            <a:endParaRPr lang="en-US" sz="2800" dirty="0">
              <a:hlinkClick r:id="rId2" action="ppaction://hlinkfile"/>
            </a:endParaRPr>
          </a:p>
          <a:p>
            <a:pPr marL="0" indent="0">
              <a:buNone/>
            </a:pPr>
            <a:r>
              <a:rPr lang="en-US" sz="2800" dirty="0">
                <a:hlinkClick r:id="rId2" action="ppaction://hlinkfile"/>
              </a:rPr>
              <a:t>Overview of the Shutter glasses here:-</a:t>
            </a:r>
            <a:endParaRPr lang="en-US" sz="2800" dirty="0">
              <a:hlinkClick r:id="rId3" action="ppaction://hlinkfile"/>
            </a:endParaRPr>
          </a:p>
          <a:p>
            <a:pPr marL="0" indent="0">
              <a:buNone/>
            </a:pPr>
            <a:endParaRPr lang="en-US" sz="2800" dirty="0"/>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41</a:t>
            </a:fld>
            <a:endParaRPr lang="en-US"/>
          </a:p>
        </p:txBody>
      </p:sp>
      <p:pic>
        <p:nvPicPr>
          <p:cNvPr id="4" name="Picture 3"/>
          <p:cNvPicPr>
            <a:picLocks noChangeAspect="1"/>
          </p:cNvPicPr>
          <p:nvPr/>
        </p:nvPicPr>
        <p:blipFill>
          <a:blip r:embed="rId4"/>
          <a:stretch>
            <a:fillRect/>
          </a:stretch>
        </p:blipFill>
        <p:spPr>
          <a:xfrm>
            <a:off x="7548237" y="3858322"/>
            <a:ext cx="4238523" cy="2339278"/>
          </a:xfrm>
          <a:prstGeom prst="rect">
            <a:avLst/>
          </a:prstGeom>
        </p:spPr>
      </p:pic>
    </p:spTree>
    <p:extLst>
      <p:ext uri="{BB962C8B-B14F-4D97-AF65-F5344CB8AC3E}">
        <p14:creationId xmlns:p14="http://schemas.microsoft.com/office/powerpoint/2010/main" val="17816093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7896" y="2057445"/>
            <a:ext cx="10515600" cy="4351338"/>
          </a:xfrm>
        </p:spPr>
        <p:txBody>
          <a:bodyPr>
            <a:normAutofit/>
          </a:bodyPr>
          <a:lstStyle/>
          <a:p>
            <a:r>
              <a:rPr lang="en-US" sz="2400" dirty="0"/>
              <a:t>Projector based displays have advantage of allowing group of closely located users to participate in a VR Simulation, on contrary to personal graphics displays.</a:t>
            </a:r>
          </a:p>
          <a:p>
            <a:pPr marL="0" indent="0">
              <a:buNone/>
            </a:pPr>
            <a:endParaRPr lang="en-US" sz="2400" dirty="0"/>
          </a:p>
        </p:txBody>
      </p:sp>
      <p:sp>
        <p:nvSpPr>
          <p:cNvPr id="8"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42</a:t>
            </a:fld>
            <a:endParaRPr lang="en-US"/>
          </a:p>
        </p:txBody>
      </p:sp>
      <p:sp>
        <p:nvSpPr>
          <p:cNvPr id="2" name="Title 1"/>
          <p:cNvSpPr>
            <a:spLocks noGrp="1"/>
          </p:cNvSpPr>
          <p:nvPr>
            <p:ph type="title"/>
          </p:nvPr>
        </p:nvSpPr>
        <p:spPr/>
        <p:txBody>
          <a:bodyPr/>
          <a:lstStyle/>
          <a:p>
            <a:pPr algn="ctr"/>
            <a:r>
              <a:rPr lang="en-US" b="1" dirty="0">
                <a:solidFill>
                  <a:srgbClr val="92D050"/>
                </a:solidFill>
              </a:rPr>
              <a:t>PROJECTOR-BASED DISPLAYS</a:t>
            </a:r>
          </a:p>
        </p:txBody>
      </p:sp>
      <p:pic>
        <p:nvPicPr>
          <p:cNvPr id="4" name="Picture 3"/>
          <p:cNvPicPr>
            <a:picLocks noChangeAspect="1"/>
          </p:cNvPicPr>
          <p:nvPr/>
        </p:nvPicPr>
        <p:blipFill>
          <a:blip r:embed="rId2"/>
          <a:stretch>
            <a:fillRect/>
          </a:stretch>
        </p:blipFill>
        <p:spPr>
          <a:xfrm>
            <a:off x="1066800" y="3276600"/>
            <a:ext cx="4160369" cy="2973557"/>
          </a:xfrm>
          <a:prstGeom prst="rect">
            <a:avLst/>
          </a:prstGeom>
        </p:spPr>
      </p:pic>
      <p:pic>
        <p:nvPicPr>
          <p:cNvPr id="5" name="Picture 4"/>
          <p:cNvPicPr>
            <a:picLocks noChangeAspect="1"/>
          </p:cNvPicPr>
          <p:nvPr/>
        </p:nvPicPr>
        <p:blipFill>
          <a:blip r:embed="rId3"/>
          <a:stretch>
            <a:fillRect/>
          </a:stretch>
        </p:blipFill>
        <p:spPr>
          <a:xfrm>
            <a:off x="6606862" y="3079512"/>
            <a:ext cx="4746938" cy="3166741"/>
          </a:xfrm>
          <a:prstGeom prst="rect">
            <a:avLst/>
          </a:prstGeom>
        </p:spPr>
      </p:pic>
    </p:spTree>
    <p:extLst>
      <p:ext uri="{BB962C8B-B14F-4D97-AF65-F5344CB8AC3E}">
        <p14:creationId xmlns:p14="http://schemas.microsoft.com/office/powerpoint/2010/main" val="31777901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CGVR\main-qimg-04511a269d4cda4ea8ffae15a75a16d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802" y="812799"/>
            <a:ext cx="8253397" cy="46172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93803" y="5567331"/>
            <a:ext cx="8122736" cy="523220"/>
          </a:xfrm>
          <a:prstGeom prst="rect">
            <a:avLst/>
          </a:prstGeom>
        </p:spPr>
        <p:txBody>
          <a:bodyPr wrap="none">
            <a:spAutoFit/>
          </a:bodyPr>
          <a:lstStyle/>
          <a:p>
            <a:r>
              <a:rPr lang="en-US" sz="2800" dirty="0"/>
              <a:t>PROJECTOR-BASED DISPLAYS (</a:t>
            </a:r>
            <a:r>
              <a:rPr lang="en-US" sz="2800" dirty="0" err="1"/>
              <a:t>Cicret</a:t>
            </a:r>
            <a:r>
              <a:rPr lang="en-US" sz="2800" dirty="0"/>
              <a:t> Bracelet)</a:t>
            </a:r>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43</a:t>
            </a:fld>
            <a:endParaRPr lang="en-US"/>
          </a:p>
        </p:txBody>
      </p:sp>
    </p:spTree>
    <p:extLst>
      <p:ext uri="{BB962C8B-B14F-4D97-AF65-F5344CB8AC3E}">
        <p14:creationId xmlns:p14="http://schemas.microsoft.com/office/powerpoint/2010/main" val="2970811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3" name="Slide Number Placeholder 2"/>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44</a:t>
            </a:fld>
            <a:endParaRPr lang="en-US"/>
          </a:p>
        </p:txBody>
      </p:sp>
      <p:sp>
        <p:nvSpPr>
          <p:cNvPr id="2" name="Title 1"/>
          <p:cNvSpPr>
            <a:spLocks noGrp="1"/>
          </p:cNvSpPr>
          <p:nvPr>
            <p:ph type="title"/>
          </p:nvPr>
        </p:nvSpPr>
        <p:spPr>
          <a:xfrm>
            <a:off x="646112" y="452718"/>
            <a:ext cx="9644518" cy="751968"/>
          </a:xfrm>
        </p:spPr>
        <p:txBody>
          <a:bodyPr>
            <a:normAutofit fontScale="90000"/>
          </a:bodyPr>
          <a:lstStyle/>
          <a:p>
            <a:r>
              <a:rPr lang="en-US" sz="3600" b="1" i="1" dirty="0">
                <a:solidFill>
                  <a:srgbClr val="92D050"/>
                </a:solidFill>
              </a:rPr>
              <a:t>C</a:t>
            </a:r>
            <a:r>
              <a:rPr lang="en-US" sz="3600" b="1" dirty="0">
                <a:solidFill>
                  <a:srgbClr val="92D050"/>
                </a:solidFill>
              </a:rPr>
              <a:t>ave-</a:t>
            </a:r>
            <a:r>
              <a:rPr lang="en-US" sz="3600" b="1" i="1" dirty="0">
                <a:solidFill>
                  <a:srgbClr val="92D050"/>
                </a:solidFill>
              </a:rPr>
              <a:t>A</a:t>
            </a:r>
            <a:r>
              <a:rPr lang="en-US" sz="3600" b="1" dirty="0">
                <a:solidFill>
                  <a:srgbClr val="92D050"/>
                </a:solidFill>
              </a:rPr>
              <a:t>utomatic </a:t>
            </a:r>
            <a:r>
              <a:rPr lang="en-US" sz="3600" b="1" i="1" dirty="0">
                <a:solidFill>
                  <a:srgbClr val="92D050"/>
                </a:solidFill>
              </a:rPr>
              <a:t>V</a:t>
            </a:r>
            <a:r>
              <a:rPr lang="en-US" sz="3600" b="1" dirty="0">
                <a:solidFill>
                  <a:srgbClr val="92D050"/>
                </a:solidFill>
              </a:rPr>
              <a:t>irtual </a:t>
            </a:r>
            <a:r>
              <a:rPr lang="en-US" sz="3600" b="1" i="1" dirty="0">
                <a:solidFill>
                  <a:srgbClr val="92D050"/>
                </a:solidFill>
              </a:rPr>
              <a:t>E</a:t>
            </a:r>
            <a:r>
              <a:rPr lang="en-US" sz="3600" b="1" dirty="0">
                <a:solidFill>
                  <a:srgbClr val="92D050"/>
                </a:solidFill>
              </a:rPr>
              <a:t>nvironment(CAVE)</a:t>
            </a:r>
            <a:br>
              <a:rPr lang="en-US" sz="3600" b="1" dirty="0">
                <a:solidFill>
                  <a:srgbClr val="92D050"/>
                </a:solidFill>
              </a:rPr>
            </a:br>
            <a:endParaRPr lang="en-US" sz="3600" b="1" dirty="0">
              <a:solidFill>
                <a:srgbClr val="92D050"/>
              </a:solidFill>
            </a:endParaRPr>
          </a:p>
        </p:txBody>
      </p:sp>
      <p:pic>
        <p:nvPicPr>
          <p:cNvPr id="7" name="Picture 6"/>
          <p:cNvPicPr>
            <a:picLocks noChangeAspect="1"/>
          </p:cNvPicPr>
          <p:nvPr/>
        </p:nvPicPr>
        <p:blipFill>
          <a:blip r:embed="rId2"/>
          <a:stretch>
            <a:fillRect/>
          </a:stretch>
        </p:blipFill>
        <p:spPr>
          <a:xfrm>
            <a:off x="624114" y="1315236"/>
            <a:ext cx="10305144" cy="4918748"/>
          </a:xfrm>
          <a:prstGeom prst="rect">
            <a:avLst/>
          </a:prstGeom>
        </p:spPr>
      </p:pic>
    </p:spTree>
    <p:extLst>
      <p:ext uri="{BB962C8B-B14F-4D97-AF65-F5344CB8AC3E}">
        <p14:creationId xmlns:p14="http://schemas.microsoft.com/office/powerpoint/2010/main" val="712552649"/>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034" y="515155"/>
            <a:ext cx="10825765" cy="5700445"/>
          </a:xfrm>
        </p:spPr>
        <p:txBody>
          <a:bodyPr>
            <a:normAutofit/>
          </a:bodyPr>
          <a:lstStyle/>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CAVE is a projection-based VR display that uses tracked stereo glasses to feel the environment.</a:t>
            </a:r>
          </a:p>
          <a:p>
            <a:r>
              <a:rPr lang="en-US" sz="2800" dirty="0">
                <a:latin typeface="Times New Roman" panose="02020603050405020304" pitchFamily="18" charset="0"/>
                <a:cs typeface="Times New Roman" panose="02020603050405020304" pitchFamily="18" charset="0"/>
              </a:rPr>
              <a:t>CAVE is basically a small room or cubicle where at least  the 3 walls, sometimes the floor and the ceiling act as giant monitors.</a:t>
            </a:r>
          </a:p>
          <a:p>
            <a:r>
              <a:rPr lang="en-US" sz="2800" dirty="0">
                <a:latin typeface="Times New Roman" panose="02020603050405020304" pitchFamily="18" charset="0"/>
                <a:cs typeface="Times New Roman" panose="02020603050405020304" pitchFamily="18" charset="0"/>
              </a:rPr>
              <a:t>The display gives the users a wide field of view ,something that most HMD’s cannot do.</a:t>
            </a:r>
          </a:p>
          <a:p>
            <a:r>
              <a:rPr lang="en-US" sz="2800" dirty="0">
                <a:latin typeface="Times New Roman" panose="02020603050405020304" pitchFamily="18" charset="0"/>
                <a:cs typeface="Times New Roman" panose="02020603050405020304" pitchFamily="18" charset="0"/>
              </a:rPr>
              <a:t>User’s can also move around in the CAVE system.</a:t>
            </a:r>
          </a:p>
          <a:p>
            <a:r>
              <a:rPr lang="en-US" sz="2800" dirty="0">
                <a:latin typeface="Times New Roman" panose="02020603050405020304" pitchFamily="18" charset="0"/>
                <a:cs typeface="Times New Roman" panose="02020603050405020304" pitchFamily="18" charset="0"/>
              </a:rPr>
              <a:t>Wearing tracked stereo glasses is a must</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p>
        </p:txBody>
      </p:sp>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45</a:t>
            </a:fld>
            <a:endParaRPr lang="en-US"/>
          </a:p>
        </p:txBody>
      </p:sp>
      <p:sp>
        <p:nvSpPr>
          <p:cNvPr id="5" name="Footer Placeholder 8"/>
          <p:cNvSpPr txBox="1">
            <a:spLocks/>
          </p:cNvSpPr>
          <p:nvPr/>
        </p:nvSpPr>
        <p:spPr>
          <a:xfrm>
            <a:off x="4094020" y="639800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alpha val="60000"/>
                  </a:schemeClr>
                </a:solidFill>
              </a:rPr>
              <a:t>Virtual Reality: Output Devices</a:t>
            </a:r>
            <a:endParaRPr lang="en-US" sz="1600" b="1" dirty="0">
              <a:solidFill>
                <a:schemeClr val="tx1">
                  <a:alpha val="60000"/>
                </a:schemeClr>
              </a:solidFill>
            </a:endParaRPr>
          </a:p>
        </p:txBody>
      </p:sp>
    </p:spTree>
    <p:extLst>
      <p:ext uri="{BB962C8B-B14F-4D97-AF65-F5344CB8AC3E}">
        <p14:creationId xmlns:p14="http://schemas.microsoft.com/office/powerpoint/2010/main" val="5779449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228" y="305918"/>
            <a:ext cx="9803429" cy="1421282"/>
          </a:xfrm>
        </p:spPr>
        <p:txBody>
          <a:bodyPr>
            <a:normAutofit/>
          </a:bodyPr>
          <a:lstStyle/>
          <a:p>
            <a:r>
              <a:rPr lang="en-US" sz="2800" dirty="0"/>
              <a:t>Tracking devices attached to the glasses tell the computer how to adjust the projected images as we walk around the environment. </a:t>
            </a:r>
          </a:p>
        </p:txBody>
      </p:sp>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46</a:t>
            </a:fld>
            <a:endParaRPr lang="en-US"/>
          </a:p>
        </p:txBody>
      </p:sp>
      <p:pic>
        <p:nvPicPr>
          <p:cNvPr id="4" name="Picture 3"/>
          <p:cNvPicPr>
            <a:picLocks noChangeAspect="1"/>
          </p:cNvPicPr>
          <p:nvPr/>
        </p:nvPicPr>
        <p:blipFill>
          <a:blip r:embed="rId2"/>
          <a:stretch>
            <a:fillRect/>
          </a:stretch>
        </p:blipFill>
        <p:spPr>
          <a:xfrm>
            <a:off x="2743200" y="1828810"/>
            <a:ext cx="5875899" cy="4406924"/>
          </a:xfrm>
          <a:prstGeom prst="rect">
            <a:avLst/>
          </a:prstGeom>
        </p:spPr>
      </p:pic>
    </p:spTree>
    <p:extLst>
      <p:ext uri="{BB962C8B-B14F-4D97-AF65-F5344CB8AC3E}">
        <p14:creationId xmlns:p14="http://schemas.microsoft.com/office/powerpoint/2010/main" val="20950694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08974" y="1107583"/>
            <a:ext cx="6661537" cy="4715094"/>
          </a:xfrm>
          <a:prstGeom prst="rect">
            <a:avLst/>
          </a:prstGeom>
        </p:spPr>
      </p:pic>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3" name="Slide Number Placeholder 2"/>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47</a:t>
            </a:fld>
            <a:endParaRPr lang="en-US"/>
          </a:p>
        </p:txBody>
      </p:sp>
      <p:sp>
        <p:nvSpPr>
          <p:cNvPr id="2" name="Title 1"/>
          <p:cNvSpPr>
            <a:spLocks noGrp="1"/>
          </p:cNvSpPr>
          <p:nvPr>
            <p:ph type="title"/>
          </p:nvPr>
        </p:nvSpPr>
        <p:spPr>
          <a:xfrm>
            <a:off x="1108685" y="262094"/>
            <a:ext cx="9357575" cy="845489"/>
          </a:xfrm>
        </p:spPr>
        <p:txBody>
          <a:bodyPr>
            <a:normAutofit fontScale="90000"/>
          </a:bodyPr>
          <a:lstStyle/>
          <a:p>
            <a:r>
              <a:rPr lang="en-US" sz="2800" dirty="0"/>
              <a:t>CAVE systems used in real world as driving simulators.</a:t>
            </a:r>
          </a:p>
        </p:txBody>
      </p:sp>
    </p:spTree>
    <p:extLst>
      <p:ext uri="{BB962C8B-B14F-4D97-AF65-F5344CB8AC3E}">
        <p14:creationId xmlns:p14="http://schemas.microsoft.com/office/powerpoint/2010/main" val="20853681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7389" y="932119"/>
            <a:ext cx="8552234" cy="5033803"/>
          </a:xfrm>
          <a:prstGeom prst="rect">
            <a:avLst/>
          </a:prstGeom>
        </p:spPr>
      </p:pic>
      <p:sp>
        <p:nvSpPr>
          <p:cNvPr id="6" name="Footer Placeholder 8"/>
          <p:cNvSpPr>
            <a:spLocks noGrp="1"/>
          </p:cNvSpPr>
          <p:nvPr>
            <p:ph type="ftr" sz="quarter" idx="11"/>
          </p:nvPr>
        </p:nvSpPr>
        <p:spPr>
          <a:xfrm>
            <a:off x="4094020" y="6398008"/>
            <a:ext cx="3859795" cy="304801"/>
          </a:xfrm>
          <a:prstGeom prst="rect">
            <a:avLst/>
          </a:prstGeom>
        </p:spPr>
        <p:txBody>
          <a:bodyPr/>
          <a:lstStyle/>
          <a:p>
            <a:pPr algn="ctr"/>
            <a:r>
              <a:rPr lang="en-US" sz="1600" b="1" dirty="0">
                <a:solidFill>
                  <a:schemeClr val="tx1">
                    <a:alpha val="60000"/>
                  </a:schemeClr>
                </a:solidFill>
              </a:rPr>
              <a:t>Virtual Reality: Output Devices</a:t>
            </a:r>
          </a:p>
        </p:txBody>
      </p:sp>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48</a:t>
            </a:fld>
            <a:endParaRPr lang="en-US"/>
          </a:p>
        </p:txBody>
      </p:sp>
      <p:sp>
        <p:nvSpPr>
          <p:cNvPr id="3" name="Rectangle 2"/>
          <p:cNvSpPr/>
          <p:nvPr/>
        </p:nvSpPr>
        <p:spPr>
          <a:xfrm>
            <a:off x="2206171" y="296803"/>
            <a:ext cx="7228115" cy="461665"/>
          </a:xfrm>
          <a:prstGeom prst="rect">
            <a:avLst/>
          </a:prstGeom>
        </p:spPr>
        <p:txBody>
          <a:bodyPr wrap="square">
            <a:spAutoFit/>
          </a:bodyPr>
          <a:lstStyle/>
          <a:p>
            <a:r>
              <a:rPr lang="en-US" sz="2400" b="1" dirty="0"/>
              <a:t>Training Simulator for the military forces</a:t>
            </a:r>
          </a:p>
        </p:txBody>
      </p:sp>
    </p:spTree>
    <p:extLst>
      <p:ext uri="{BB962C8B-B14F-4D97-AF65-F5344CB8AC3E}">
        <p14:creationId xmlns:p14="http://schemas.microsoft.com/office/powerpoint/2010/main" val="17202334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14256"/>
            <a:ext cx="9525000" cy="4351338"/>
          </a:xfrm>
        </p:spPr>
        <p:txBody>
          <a:bodyPr>
            <a:noAutofit/>
          </a:bodyPr>
          <a:lstStyle/>
          <a:p>
            <a:r>
              <a:rPr lang="en-US" sz="2800" dirty="0"/>
              <a:t> The sense of touch is also incorporated in the CAVE’s by using sensory gloves and other haptic devices. Some haptic devices also allow users to exert a touch or grasp or replace a virtual object.</a:t>
            </a:r>
          </a:p>
          <a:p>
            <a:r>
              <a:rPr lang="en-US" sz="2800" dirty="0"/>
              <a:t>The sound interacts with the brain three dimensionally enhancing the realism of the virtual environment experience.</a:t>
            </a:r>
          </a:p>
          <a:p>
            <a:endParaRPr lang="en-US" sz="2800" dirty="0"/>
          </a:p>
          <a:p>
            <a:pPr marL="0" indent="0">
              <a:buNone/>
            </a:pPr>
            <a:endParaRPr lang="en-US" sz="2800" dirty="0"/>
          </a:p>
          <a:p>
            <a:pPr marL="0" indent="0">
              <a:buNone/>
            </a:pPr>
            <a:r>
              <a:rPr lang="en-US" sz="2800" dirty="0">
                <a:hlinkClick r:id="rId3" action="ppaction://hlinkfile"/>
              </a:rPr>
              <a:t>Click to see the video on Large volume Displays:</a:t>
            </a:r>
            <a:endParaRPr lang="en-US" sz="2800" dirty="0"/>
          </a:p>
        </p:txBody>
      </p:sp>
      <p:sp>
        <p:nvSpPr>
          <p:cNvPr id="2" name="Slide Number Placeholder 1"/>
          <p:cNvSpPr>
            <a:spLocks noGrp="1"/>
          </p:cNvSpPr>
          <p:nvPr>
            <p:ph type="sldNum" sz="quarter" idx="12"/>
          </p:nvPr>
        </p:nvSpPr>
        <p:spPr>
          <a:xfrm>
            <a:off x="10352540" y="295729"/>
            <a:ext cx="838199" cy="767687"/>
          </a:xfrm>
          <a:prstGeom prst="rect">
            <a:avLst/>
          </a:prstGeom>
        </p:spPr>
        <p:txBody>
          <a:bodyPr/>
          <a:lstStyle/>
          <a:p>
            <a:fld id="{D2CFA333-61A2-45FE-90AA-0156069FBB37}" type="slidenum">
              <a:rPr lang="en-US" smtClean="0"/>
              <a:pPr/>
              <a:t>49</a:t>
            </a:fld>
            <a:endParaRPr lang="en-US"/>
          </a:p>
        </p:txBody>
      </p:sp>
      <p:sp>
        <p:nvSpPr>
          <p:cNvPr id="5" name="Footer Placeholder 8"/>
          <p:cNvSpPr txBox="1">
            <a:spLocks/>
          </p:cNvSpPr>
          <p:nvPr/>
        </p:nvSpPr>
        <p:spPr>
          <a:xfrm>
            <a:off x="4094020" y="639800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alpha val="60000"/>
                  </a:schemeClr>
                </a:solidFill>
              </a:rPr>
              <a:t>Virtual Reality: Output Devices</a:t>
            </a:r>
            <a:endParaRPr lang="en-US" sz="1600" b="1" dirty="0">
              <a:solidFill>
                <a:schemeClr val="tx1">
                  <a:alpha val="60000"/>
                </a:schemeClr>
              </a:solidFill>
            </a:endParaRPr>
          </a:p>
        </p:txBody>
      </p:sp>
    </p:spTree>
    <p:extLst>
      <p:ext uri="{BB962C8B-B14F-4D97-AF65-F5344CB8AC3E}">
        <p14:creationId xmlns:p14="http://schemas.microsoft.com/office/powerpoint/2010/main" val="30885446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548765"/>
            <a:chOff x="0" y="0"/>
            <a:chExt cx="12192000" cy="1548765"/>
          </a:xfrm>
        </p:grpSpPr>
        <p:pic>
          <p:nvPicPr>
            <p:cNvPr id="3" name="object 3"/>
            <p:cNvPicPr/>
            <p:nvPr/>
          </p:nvPicPr>
          <p:blipFill>
            <a:blip r:embed="rId2" cstate="print"/>
            <a:stretch>
              <a:fillRect/>
            </a:stretch>
          </p:blipFill>
          <p:spPr>
            <a:xfrm>
              <a:off x="0" y="0"/>
              <a:ext cx="12192000" cy="1548384"/>
            </a:xfrm>
            <a:prstGeom prst="rect">
              <a:avLst/>
            </a:prstGeom>
          </p:spPr>
        </p:pic>
        <p:pic>
          <p:nvPicPr>
            <p:cNvPr id="4" name="object 4"/>
            <p:cNvPicPr/>
            <p:nvPr/>
          </p:nvPicPr>
          <p:blipFill>
            <a:blip r:embed="rId3" cstate="print"/>
            <a:stretch>
              <a:fillRect/>
            </a:stretch>
          </p:blipFill>
          <p:spPr>
            <a:xfrm>
              <a:off x="0" y="71627"/>
              <a:ext cx="2002536" cy="1359408"/>
            </a:xfrm>
            <a:prstGeom prst="rect">
              <a:avLst/>
            </a:prstGeom>
          </p:spPr>
        </p:pic>
        <p:pic>
          <p:nvPicPr>
            <p:cNvPr id="5" name="object 5"/>
            <p:cNvPicPr/>
            <p:nvPr/>
          </p:nvPicPr>
          <p:blipFill>
            <a:blip r:embed="rId4" cstate="print"/>
            <a:stretch>
              <a:fillRect/>
            </a:stretch>
          </p:blipFill>
          <p:spPr>
            <a:xfrm>
              <a:off x="1191767" y="71627"/>
              <a:ext cx="1014983" cy="1359408"/>
            </a:xfrm>
            <a:prstGeom prst="rect">
              <a:avLst/>
            </a:prstGeom>
          </p:spPr>
        </p:pic>
        <p:pic>
          <p:nvPicPr>
            <p:cNvPr id="6" name="object 6"/>
            <p:cNvPicPr/>
            <p:nvPr/>
          </p:nvPicPr>
          <p:blipFill>
            <a:blip r:embed="rId5" cstate="print"/>
            <a:stretch>
              <a:fillRect/>
            </a:stretch>
          </p:blipFill>
          <p:spPr>
            <a:xfrm>
              <a:off x="1395983" y="71627"/>
              <a:ext cx="8456676" cy="1359408"/>
            </a:xfrm>
            <a:prstGeom prst="rect">
              <a:avLst/>
            </a:prstGeom>
          </p:spPr>
        </p:pic>
      </p:grpSp>
      <p:sp>
        <p:nvSpPr>
          <p:cNvPr id="7" name="object 7"/>
          <p:cNvSpPr txBox="1">
            <a:spLocks noGrp="1"/>
          </p:cNvSpPr>
          <p:nvPr>
            <p:ph type="title"/>
          </p:nvPr>
        </p:nvSpPr>
        <p:spPr>
          <a:xfrm>
            <a:off x="78739" y="238709"/>
            <a:ext cx="9342755" cy="757555"/>
          </a:xfrm>
          <a:prstGeom prst="rect">
            <a:avLst/>
          </a:prstGeom>
        </p:spPr>
        <p:txBody>
          <a:bodyPr vert="horz" wrap="square" lIns="0" tIns="12700" rIns="0" bIns="0" rtlCol="0">
            <a:spAutoFit/>
          </a:bodyPr>
          <a:lstStyle/>
          <a:p>
            <a:pPr marL="12700">
              <a:lnSpc>
                <a:spcPct val="100000"/>
              </a:lnSpc>
              <a:spcBef>
                <a:spcPts val="100"/>
              </a:spcBef>
            </a:pPr>
            <a:r>
              <a:rPr sz="4800" spc="450" dirty="0"/>
              <a:t>NON-IMMERSIVE</a:t>
            </a:r>
            <a:r>
              <a:rPr sz="4800" spc="229" dirty="0"/>
              <a:t> </a:t>
            </a:r>
            <a:r>
              <a:rPr sz="4800" spc="355" dirty="0"/>
              <a:t>VR</a:t>
            </a:r>
            <a:r>
              <a:rPr sz="4800" spc="275" dirty="0"/>
              <a:t> </a:t>
            </a:r>
            <a:r>
              <a:rPr sz="4800" spc="484" dirty="0"/>
              <a:t>SYSTEM</a:t>
            </a:r>
            <a:endParaRPr sz="4800"/>
          </a:p>
        </p:txBody>
      </p:sp>
      <p:grpSp>
        <p:nvGrpSpPr>
          <p:cNvPr id="8" name="object 8"/>
          <p:cNvGrpSpPr/>
          <p:nvPr/>
        </p:nvGrpSpPr>
        <p:grpSpPr>
          <a:xfrm>
            <a:off x="-9398" y="1316481"/>
            <a:ext cx="12212320" cy="5552440"/>
            <a:chOff x="-9398" y="1316481"/>
            <a:chExt cx="12212320" cy="5552440"/>
          </a:xfrm>
        </p:grpSpPr>
        <p:sp>
          <p:nvSpPr>
            <p:cNvPr id="9" name="object 9"/>
            <p:cNvSpPr/>
            <p:nvPr/>
          </p:nvSpPr>
          <p:spPr>
            <a:xfrm>
              <a:off x="762" y="1326641"/>
              <a:ext cx="12192000" cy="5532120"/>
            </a:xfrm>
            <a:custGeom>
              <a:avLst/>
              <a:gdLst/>
              <a:ahLst/>
              <a:cxnLst/>
              <a:rect l="l" t="t" r="r" b="b"/>
              <a:pathLst>
                <a:path w="12192000" h="5532120">
                  <a:moveTo>
                    <a:pt x="12192000" y="0"/>
                  </a:moveTo>
                  <a:lnTo>
                    <a:pt x="0" y="0"/>
                  </a:lnTo>
                  <a:lnTo>
                    <a:pt x="0" y="5532120"/>
                  </a:lnTo>
                  <a:lnTo>
                    <a:pt x="12192000" y="5532120"/>
                  </a:lnTo>
                  <a:lnTo>
                    <a:pt x="12192000" y="0"/>
                  </a:lnTo>
                  <a:close/>
                </a:path>
              </a:pathLst>
            </a:custGeom>
            <a:solidFill>
              <a:srgbClr val="FFFFFF"/>
            </a:solidFill>
          </p:spPr>
          <p:txBody>
            <a:bodyPr wrap="square" lIns="0" tIns="0" rIns="0" bIns="0" rtlCol="0"/>
            <a:lstStyle/>
            <a:p>
              <a:endParaRPr/>
            </a:p>
          </p:txBody>
        </p:sp>
        <p:sp>
          <p:nvSpPr>
            <p:cNvPr id="10" name="object 10"/>
            <p:cNvSpPr/>
            <p:nvPr/>
          </p:nvSpPr>
          <p:spPr>
            <a:xfrm>
              <a:off x="762" y="1326641"/>
              <a:ext cx="12192000" cy="5532120"/>
            </a:xfrm>
            <a:custGeom>
              <a:avLst/>
              <a:gdLst/>
              <a:ahLst/>
              <a:cxnLst/>
              <a:rect l="l" t="t" r="r" b="b"/>
              <a:pathLst>
                <a:path w="12192000" h="5532120">
                  <a:moveTo>
                    <a:pt x="0" y="5532120"/>
                  </a:moveTo>
                  <a:lnTo>
                    <a:pt x="12192000" y="5532120"/>
                  </a:lnTo>
                  <a:lnTo>
                    <a:pt x="12192000" y="0"/>
                  </a:lnTo>
                  <a:lnTo>
                    <a:pt x="0" y="0"/>
                  </a:lnTo>
                  <a:lnTo>
                    <a:pt x="0" y="5532120"/>
                  </a:lnTo>
                  <a:close/>
                </a:path>
              </a:pathLst>
            </a:custGeom>
            <a:ln w="19811">
              <a:solidFill>
                <a:srgbClr val="9EC544"/>
              </a:solidFill>
            </a:ln>
          </p:spPr>
          <p:txBody>
            <a:bodyPr wrap="square" lIns="0" tIns="0" rIns="0" bIns="0" rtlCol="0"/>
            <a:lstStyle/>
            <a:p>
              <a:endParaRPr/>
            </a:p>
          </p:txBody>
        </p:sp>
      </p:grpSp>
      <p:sp>
        <p:nvSpPr>
          <p:cNvPr id="11" name="object 11"/>
          <p:cNvSpPr txBox="1"/>
          <p:nvPr/>
        </p:nvSpPr>
        <p:spPr>
          <a:xfrm>
            <a:off x="78739" y="1184528"/>
            <a:ext cx="11772900" cy="2601595"/>
          </a:xfrm>
          <a:prstGeom prst="rect">
            <a:avLst/>
          </a:prstGeom>
        </p:spPr>
        <p:txBody>
          <a:bodyPr vert="horz" wrap="square" lIns="0" tIns="212090" rIns="0" bIns="0" rtlCol="0">
            <a:spAutoFit/>
          </a:bodyPr>
          <a:lstStyle/>
          <a:p>
            <a:pPr marL="255270" indent="-243204">
              <a:lnSpc>
                <a:spcPct val="100000"/>
              </a:lnSpc>
              <a:spcBef>
                <a:spcPts val="1670"/>
              </a:spcBef>
              <a:buSzPct val="95833"/>
              <a:buFont typeface="Wingdings"/>
              <a:buChar char=""/>
              <a:tabLst>
                <a:tab pos="255904" algn="l"/>
              </a:tabLst>
            </a:pPr>
            <a:r>
              <a:rPr sz="2400" spc="-5" dirty="0">
                <a:latin typeface="Arial MT"/>
                <a:cs typeface="Arial MT"/>
              </a:rPr>
              <a:t>Also</a:t>
            </a:r>
            <a:r>
              <a:rPr sz="2400" spc="10" dirty="0">
                <a:latin typeface="Arial MT"/>
                <a:cs typeface="Arial MT"/>
              </a:rPr>
              <a:t> </a:t>
            </a:r>
            <a:r>
              <a:rPr sz="2400" spc="-5" dirty="0">
                <a:latin typeface="Arial MT"/>
                <a:cs typeface="Arial MT"/>
              </a:rPr>
              <a:t>called</a:t>
            </a:r>
            <a:r>
              <a:rPr sz="2400" spc="25" dirty="0">
                <a:latin typeface="Arial MT"/>
                <a:cs typeface="Arial MT"/>
              </a:rPr>
              <a:t> </a:t>
            </a:r>
            <a:r>
              <a:rPr sz="2400" spc="-5" dirty="0">
                <a:latin typeface="Arial MT"/>
                <a:cs typeface="Arial MT"/>
              </a:rPr>
              <a:t>Desktop</a:t>
            </a:r>
            <a:r>
              <a:rPr sz="2400" spc="15" dirty="0">
                <a:latin typeface="Arial MT"/>
                <a:cs typeface="Arial MT"/>
              </a:rPr>
              <a:t> </a:t>
            </a:r>
            <a:r>
              <a:rPr sz="2400" spc="-5" dirty="0">
                <a:latin typeface="Arial MT"/>
                <a:cs typeface="Arial MT"/>
              </a:rPr>
              <a:t>VR </a:t>
            </a:r>
            <a:r>
              <a:rPr sz="2400" dirty="0">
                <a:latin typeface="Arial MT"/>
                <a:cs typeface="Arial MT"/>
              </a:rPr>
              <a:t>system,</a:t>
            </a:r>
            <a:r>
              <a:rPr sz="2400" spc="-10" dirty="0">
                <a:latin typeface="Arial MT"/>
                <a:cs typeface="Arial MT"/>
              </a:rPr>
              <a:t> </a:t>
            </a:r>
            <a:r>
              <a:rPr sz="2400" spc="-5" dirty="0">
                <a:latin typeface="Arial MT"/>
                <a:cs typeface="Arial MT"/>
              </a:rPr>
              <a:t>Fish</a:t>
            </a:r>
            <a:r>
              <a:rPr sz="2400" spc="5" dirty="0">
                <a:latin typeface="Arial MT"/>
                <a:cs typeface="Arial MT"/>
              </a:rPr>
              <a:t> </a:t>
            </a:r>
            <a:r>
              <a:rPr sz="2400" spc="-5" dirty="0">
                <a:latin typeface="Arial MT"/>
                <a:cs typeface="Arial MT"/>
              </a:rPr>
              <a:t>tank</a:t>
            </a:r>
            <a:r>
              <a:rPr sz="2400" spc="-10" dirty="0">
                <a:latin typeface="Arial MT"/>
                <a:cs typeface="Arial MT"/>
              </a:rPr>
              <a:t> </a:t>
            </a:r>
            <a:r>
              <a:rPr sz="2400" spc="-5" dirty="0">
                <a:latin typeface="Arial MT"/>
                <a:cs typeface="Arial MT"/>
              </a:rPr>
              <a:t>or</a:t>
            </a:r>
            <a:r>
              <a:rPr sz="2400" spc="5" dirty="0">
                <a:latin typeface="Arial MT"/>
                <a:cs typeface="Arial MT"/>
              </a:rPr>
              <a:t> </a:t>
            </a:r>
            <a:r>
              <a:rPr sz="2400" spc="-5" dirty="0">
                <a:latin typeface="Arial MT"/>
                <a:cs typeface="Arial MT"/>
              </a:rPr>
              <a:t>Window</a:t>
            </a:r>
            <a:r>
              <a:rPr sz="2400" spc="10" dirty="0">
                <a:latin typeface="Arial MT"/>
                <a:cs typeface="Arial MT"/>
              </a:rPr>
              <a:t> </a:t>
            </a:r>
            <a:r>
              <a:rPr sz="2400" spc="-5" dirty="0">
                <a:latin typeface="Arial MT"/>
                <a:cs typeface="Arial MT"/>
              </a:rPr>
              <a:t>on</a:t>
            </a:r>
            <a:r>
              <a:rPr sz="2400" spc="5" dirty="0">
                <a:latin typeface="Arial MT"/>
                <a:cs typeface="Arial MT"/>
              </a:rPr>
              <a:t> </a:t>
            </a:r>
            <a:r>
              <a:rPr sz="2400" spc="-15" dirty="0">
                <a:latin typeface="Arial MT"/>
                <a:cs typeface="Arial MT"/>
              </a:rPr>
              <a:t>World</a:t>
            </a:r>
            <a:r>
              <a:rPr sz="2400" spc="15" dirty="0">
                <a:latin typeface="Arial MT"/>
                <a:cs typeface="Arial MT"/>
              </a:rPr>
              <a:t> </a:t>
            </a:r>
            <a:r>
              <a:rPr sz="2400" dirty="0">
                <a:latin typeface="Arial MT"/>
                <a:cs typeface="Arial MT"/>
              </a:rPr>
              <a:t>system</a:t>
            </a:r>
            <a:endParaRPr sz="2400">
              <a:latin typeface="Arial MT"/>
              <a:cs typeface="Arial MT"/>
            </a:endParaRPr>
          </a:p>
          <a:p>
            <a:pPr marL="241300" marR="804545" indent="-228600">
              <a:lnSpc>
                <a:spcPct val="120000"/>
              </a:lnSpc>
              <a:spcBef>
                <a:spcPts val="994"/>
              </a:spcBef>
              <a:buSzPct val="95833"/>
              <a:buFont typeface="Wingdings"/>
              <a:buChar char=""/>
              <a:tabLst>
                <a:tab pos="255904" algn="l"/>
              </a:tabLst>
            </a:pPr>
            <a:r>
              <a:rPr sz="2400" spc="-5" dirty="0">
                <a:latin typeface="Arial MT"/>
                <a:cs typeface="Arial MT"/>
              </a:rPr>
              <a:t>Least</a:t>
            </a:r>
            <a:r>
              <a:rPr sz="2400" spc="10" dirty="0">
                <a:latin typeface="Arial MT"/>
                <a:cs typeface="Arial MT"/>
              </a:rPr>
              <a:t> </a:t>
            </a:r>
            <a:r>
              <a:rPr sz="2400" spc="-5" dirty="0">
                <a:latin typeface="Arial MT"/>
                <a:cs typeface="Arial MT"/>
              </a:rPr>
              <a:t>immersive</a:t>
            </a:r>
            <a:r>
              <a:rPr sz="2400" spc="10" dirty="0">
                <a:latin typeface="Arial MT"/>
                <a:cs typeface="Arial MT"/>
              </a:rPr>
              <a:t> </a:t>
            </a:r>
            <a:r>
              <a:rPr sz="2400" spc="-5" dirty="0">
                <a:latin typeface="Arial MT"/>
                <a:cs typeface="Arial MT"/>
              </a:rPr>
              <a:t>and least</a:t>
            </a:r>
            <a:r>
              <a:rPr sz="2400" spc="5" dirty="0">
                <a:latin typeface="Arial MT"/>
                <a:cs typeface="Arial MT"/>
              </a:rPr>
              <a:t> </a:t>
            </a:r>
            <a:r>
              <a:rPr sz="2400" spc="-5" dirty="0">
                <a:latin typeface="Arial MT"/>
                <a:cs typeface="Arial MT"/>
              </a:rPr>
              <a:t>expensive</a:t>
            </a:r>
            <a:r>
              <a:rPr sz="2400" spc="50" dirty="0">
                <a:latin typeface="Arial MT"/>
                <a:cs typeface="Arial MT"/>
              </a:rPr>
              <a:t> </a:t>
            </a:r>
            <a:r>
              <a:rPr sz="2400" dirty="0">
                <a:latin typeface="Arial MT"/>
                <a:cs typeface="Arial MT"/>
              </a:rPr>
              <a:t>of</a:t>
            </a:r>
            <a:r>
              <a:rPr sz="2400" spc="-15" dirty="0">
                <a:latin typeface="Arial MT"/>
                <a:cs typeface="Arial MT"/>
              </a:rPr>
              <a:t> </a:t>
            </a:r>
            <a:r>
              <a:rPr sz="2400" dirty="0">
                <a:latin typeface="Arial MT"/>
                <a:cs typeface="Arial MT"/>
              </a:rPr>
              <a:t>the</a:t>
            </a:r>
            <a:r>
              <a:rPr sz="2400" spc="5" dirty="0">
                <a:latin typeface="Arial MT"/>
                <a:cs typeface="Arial MT"/>
              </a:rPr>
              <a:t> </a:t>
            </a:r>
            <a:r>
              <a:rPr sz="2400" spc="-5" dirty="0">
                <a:latin typeface="Arial MT"/>
                <a:cs typeface="Arial MT"/>
              </a:rPr>
              <a:t>VR</a:t>
            </a:r>
            <a:r>
              <a:rPr sz="2400" spc="5" dirty="0">
                <a:latin typeface="Arial MT"/>
                <a:cs typeface="Arial MT"/>
              </a:rPr>
              <a:t> </a:t>
            </a:r>
            <a:r>
              <a:rPr sz="2400" dirty="0">
                <a:latin typeface="Arial MT"/>
                <a:cs typeface="Arial MT"/>
              </a:rPr>
              <a:t>systems,</a:t>
            </a:r>
            <a:r>
              <a:rPr sz="2400" spc="-5" dirty="0">
                <a:latin typeface="Arial MT"/>
                <a:cs typeface="Arial MT"/>
              </a:rPr>
              <a:t> as </a:t>
            </a:r>
            <a:r>
              <a:rPr sz="2400" dirty="0">
                <a:latin typeface="Arial MT"/>
                <a:cs typeface="Arial MT"/>
              </a:rPr>
              <a:t>it</a:t>
            </a:r>
            <a:r>
              <a:rPr sz="2400" spc="5" dirty="0">
                <a:latin typeface="Arial MT"/>
                <a:cs typeface="Arial MT"/>
              </a:rPr>
              <a:t> </a:t>
            </a:r>
            <a:r>
              <a:rPr sz="2400" spc="-5" dirty="0">
                <a:latin typeface="Arial MT"/>
                <a:cs typeface="Arial MT"/>
              </a:rPr>
              <a:t>requires</a:t>
            </a:r>
            <a:r>
              <a:rPr sz="2400" spc="15" dirty="0">
                <a:latin typeface="Arial MT"/>
                <a:cs typeface="Arial MT"/>
              </a:rPr>
              <a:t> </a:t>
            </a:r>
            <a:r>
              <a:rPr sz="2400" dirty="0">
                <a:latin typeface="Arial MT"/>
                <a:cs typeface="Arial MT"/>
              </a:rPr>
              <a:t>the</a:t>
            </a:r>
            <a:r>
              <a:rPr sz="2400" spc="5" dirty="0">
                <a:latin typeface="Arial MT"/>
                <a:cs typeface="Arial MT"/>
              </a:rPr>
              <a:t> </a:t>
            </a:r>
            <a:r>
              <a:rPr sz="2400" spc="-5" dirty="0">
                <a:latin typeface="Arial MT"/>
                <a:cs typeface="Arial MT"/>
              </a:rPr>
              <a:t>least </a:t>
            </a:r>
            <a:r>
              <a:rPr sz="2400" spc="-650" dirty="0">
                <a:latin typeface="Arial MT"/>
                <a:cs typeface="Arial MT"/>
              </a:rPr>
              <a:t> </a:t>
            </a:r>
            <a:r>
              <a:rPr sz="2400" spc="-5" dirty="0">
                <a:latin typeface="Arial MT"/>
                <a:cs typeface="Arial MT"/>
              </a:rPr>
              <a:t>sophisticated</a:t>
            </a:r>
            <a:r>
              <a:rPr sz="2400" spc="15" dirty="0">
                <a:latin typeface="Arial MT"/>
                <a:cs typeface="Arial MT"/>
              </a:rPr>
              <a:t> </a:t>
            </a:r>
            <a:r>
              <a:rPr sz="2400" spc="-5" dirty="0">
                <a:latin typeface="Arial MT"/>
                <a:cs typeface="Arial MT"/>
              </a:rPr>
              <a:t>components.</a:t>
            </a:r>
            <a:endParaRPr sz="2400">
              <a:latin typeface="Arial MT"/>
              <a:cs typeface="Arial MT"/>
            </a:endParaRPr>
          </a:p>
          <a:p>
            <a:pPr marL="241300" marR="5080" indent="-228600">
              <a:lnSpc>
                <a:spcPct val="120000"/>
              </a:lnSpc>
              <a:spcBef>
                <a:spcPts val="1015"/>
              </a:spcBef>
              <a:buSzPct val="95833"/>
              <a:buFont typeface="Wingdings"/>
              <a:buChar char=""/>
              <a:tabLst>
                <a:tab pos="255904" algn="l"/>
              </a:tabLst>
            </a:pPr>
            <a:r>
              <a:rPr sz="2400" dirty="0">
                <a:latin typeface="Arial MT"/>
                <a:cs typeface="Arial MT"/>
              </a:rPr>
              <a:t>It</a:t>
            </a:r>
            <a:r>
              <a:rPr sz="2400" spc="-5" dirty="0">
                <a:latin typeface="Arial MT"/>
                <a:cs typeface="Arial MT"/>
              </a:rPr>
              <a:t> allows</a:t>
            </a:r>
            <a:r>
              <a:rPr sz="2400" spc="30" dirty="0">
                <a:latin typeface="Arial MT"/>
                <a:cs typeface="Arial MT"/>
              </a:rPr>
              <a:t> </a:t>
            </a:r>
            <a:r>
              <a:rPr sz="2400" spc="-5" dirty="0">
                <a:latin typeface="Arial MT"/>
                <a:cs typeface="Arial MT"/>
              </a:rPr>
              <a:t>users</a:t>
            </a:r>
            <a:r>
              <a:rPr sz="2400" spc="10" dirty="0">
                <a:latin typeface="Arial MT"/>
                <a:cs typeface="Arial MT"/>
              </a:rPr>
              <a:t> </a:t>
            </a:r>
            <a:r>
              <a:rPr sz="2400" dirty="0">
                <a:latin typeface="Arial MT"/>
                <a:cs typeface="Arial MT"/>
              </a:rPr>
              <a:t>to </a:t>
            </a:r>
            <a:r>
              <a:rPr sz="2400" spc="-5" dirty="0">
                <a:latin typeface="Arial MT"/>
                <a:cs typeface="Arial MT"/>
              </a:rPr>
              <a:t>interact</a:t>
            </a:r>
            <a:r>
              <a:rPr sz="2400" spc="10" dirty="0">
                <a:latin typeface="Arial MT"/>
                <a:cs typeface="Arial MT"/>
              </a:rPr>
              <a:t> </a:t>
            </a:r>
            <a:r>
              <a:rPr sz="2400" spc="-5" dirty="0">
                <a:latin typeface="Arial MT"/>
                <a:cs typeface="Arial MT"/>
              </a:rPr>
              <a:t>with</a:t>
            </a:r>
            <a:r>
              <a:rPr sz="2400" spc="20" dirty="0">
                <a:latin typeface="Arial MT"/>
                <a:cs typeface="Arial MT"/>
              </a:rPr>
              <a:t> </a:t>
            </a:r>
            <a:r>
              <a:rPr sz="2400" spc="-5" dirty="0">
                <a:latin typeface="Arial MT"/>
                <a:cs typeface="Arial MT"/>
              </a:rPr>
              <a:t>a</a:t>
            </a:r>
            <a:r>
              <a:rPr sz="2400" dirty="0">
                <a:latin typeface="Arial MT"/>
                <a:cs typeface="Arial MT"/>
              </a:rPr>
              <a:t> </a:t>
            </a:r>
            <a:r>
              <a:rPr sz="2400" spc="-5" dirty="0">
                <a:latin typeface="Arial MT"/>
                <a:cs typeface="Arial MT"/>
              </a:rPr>
              <a:t>3D</a:t>
            </a:r>
            <a:r>
              <a:rPr sz="2400" spc="20" dirty="0">
                <a:latin typeface="Arial MT"/>
                <a:cs typeface="Arial MT"/>
              </a:rPr>
              <a:t> </a:t>
            </a:r>
            <a:r>
              <a:rPr sz="2400" spc="-5" dirty="0">
                <a:latin typeface="Arial MT"/>
                <a:cs typeface="Arial MT"/>
              </a:rPr>
              <a:t>environment</a:t>
            </a:r>
            <a:r>
              <a:rPr sz="2400" spc="25" dirty="0">
                <a:latin typeface="Arial MT"/>
                <a:cs typeface="Arial MT"/>
              </a:rPr>
              <a:t> </a:t>
            </a:r>
            <a:r>
              <a:rPr sz="2400" spc="-5" dirty="0">
                <a:latin typeface="Arial MT"/>
                <a:cs typeface="Arial MT"/>
              </a:rPr>
              <a:t>through</a:t>
            </a:r>
            <a:r>
              <a:rPr sz="2400" spc="20" dirty="0">
                <a:latin typeface="Arial MT"/>
                <a:cs typeface="Arial MT"/>
              </a:rPr>
              <a:t> </a:t>
            </a:r>
            <a:r>
              <a:rPr sz="2400" spc="-5" dirty="0">
                <a:latin typeface="Arial MT"/>
                <a:cs typeface="Arial MT"/>
              </a:rPr>
              <a:t>a</a:t>
            </a:r>
            <a:r>
              <a:rPr sz="2400" dirty="0">
                <a:latin typeface="Arial MT"/>
                <a:cs typeface="Arial MT"/>
              </a:rPr>
              <a:t> </a:t>
            </a:r>
            <a:r>
              <a:rPr sz="2400" spc="-5" dirty="0">
                <a:latin typeface="Arial MT"/>
                <a:cs typeface="Arial MT"/>
              </a:rPr>
              <a:t>stereo</a:t>
            </a:r>
            <a:r>
              <a:rPr sz="2400" spc="10" dirty="0">
                <a:latin typeface="Arial MT"/>
                <a:cs typeface="Arial MT"/>
              </a:rPr>
              <a:t> </a:t>
            </a:r>
            <a:r>
              <a:rPr sz="2400" spc="-5" dirty="0">
                <a:latin typeface="Arial MT"/>
                <a:cs typeface="Arial MT"/>
              </a:rPr>
              <a:t>display</a:t>
            </a:r>
            <a:r>
              <a:rPr sz="2400" spc="35" dirty="0">
                <a:latin typeface="Arial MT"/>
                <a:cs typeface="Arial MT"/>
              </a:rPr>
              <a:t> </a:t>
            </a:r>
            <a:r>
              <a:rPr sz="2400" spc="-5" dirty="0">
                <a:latin typeface="Arial MT"/>
                <a:cs typeface="Arial MT"/>
              </a:rPr>
              <a:t>monitor</a:t>
            </a:r>
            <a:r>
              <a:rPr sz="2400" spc="20" dirty="0">
                <a:latin typeface="Arial MT"/>
                <a:cs typeface="Arial MT"/>
              </a:rPr>
              <a:t> </a:t>
            </a:r>
            <a:r>
              <a:rPr sz="2400" spc="-5" dirty="0">
                <a:latin typeface="Arial MT"/>
                <a:cs typeface="Arial MT"/>
              </a:rPr>
              <a:t>and </a:t>
            </a:r>
            <a:r>
              <a:rPr sz="2400" spc="-655" dirty="0">
                <a:latin typeface="Arial MT"/>
                <a:cs typeface="Arial MT"/>
              </a:rPr>
              <a:t> </a:t>
            </a:r>
            <a:r>
              <a:rPr sz="2400" spc="-5" dirty="0">
                <a:latin typeface="Arial MT"/>
                <a:cs typeface="Arial MT"/>
              </a:rPr>
              <a:t>glasses</a:t>
            </a:r>
            <a:endParaRPr sz="2400">
              <a:latin typeface="Arial MT"/>
              <a:cs typeface="Arial MT"/>
            </a:endParaRPr>
          </a:p>
        </p:txBody>
      </p:sp>
      <p:grpSp>
        <p:nvGrpSpPr>
          <p:cNvPr id="12" name="object 12"/>
          <p:cNvGrpSpPr/>
          <p:nvPr/>
        </p:nvGrpSpPr>
        <p:grpSpPr>
          <a:xfrm>
            <a:off x="1600200" y="3809998"/>
            <a:ext cx="9019540" cy="2971800"/>
            <a:chOff x="1600200" y="3809998"/>
            <a:chExt cx="9019540" cy="2971800"/>
          </a:xfrm>
        </p:grpSpPr>
        <p:pic>
          <p:nvPicPr>
            <p:cNvPr id="13" name="object 13"/>
            <p:cNvPicPr/>
            <p:nvPr/>
          </p:nvPicPr>
          <p:blipFill>
            <a:blip r:embed="rId6" cstate="print"/>
            <a:stretch>
              <a:fillRect/>
            </a:stretch>
          </p:blipFill>
          <p:spPr>
            <a:xfrm>
              <a:off x="5638800" y="3809998"/>
              <a:ext cx="4980432" cy="2971800"/>
            </a:xfrm>
            <a:prstGeom prst="rect">
              <a:avLst/>
            </a:prstGeom>
          </p:spPr>
        </p:pic>
        <p:pic>
          <p:nvPicPr>
            <p:cNvPr id="14" name="object 14"/>
            <p:cNvPicPr/>
            <p:nvPr/>
          </p:nvPicPr>
          <p:blipFill>
            <a:blip r:embed="rId7" cstate="print"/>
            <a:stretch>
              <a:fillRect/>
            </a:stretch>
          </p:blipFill>
          <p:spPr>
            <a:xfrm>
              <a:off x="1600200" y="3809998"/>
              <a:ext cx="3886200" cy="2971800"/>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UNREAL ENGINE</a:t>
            </a:r>
          </a:p>
          <a:p>
            <a:r>
              <a:rPr lang="en-US" dirty="0"/>
              <a:t>Unreal is a suite of tools for developers that can be used to create games and virtual reality environments. This is </a:t>
            </a:r>
            <a:r>
              <a:rPr lang="en-US" dirty="0" err="1"/>
              <a:t>VIATechnik’s</a:t>
            </a:r>
            <a:r>
              <a:rPr lang="en-US" dirty="0"/>
              <a:t> preferred tool for highly polished virtual reality experiences.</a:t>
            </a:r>
          </a:p>
        </p:txBody>
      </p:sp>
      <p:sp>
        <p:nvSpPr>
          <p:cNvPr id="3" name="Title 2"/>
          <p:cNvSpPr>
            <a:spLocks noGrp="1"/>
          </p:cNvSpPr>
          <p:nvPr>
            <p:ph type="title"/>
          </p:nvPr>
        </p:nvSpPr>
        <p:spPr/>
        <p:txBody>
          <a:bodyPr>
            <a:normAutofit fontScale="90000"/>
          </a:bodyPr>
          <a:lstStyle/>
          <a:p>
            <a:r>
              <a:rPr lang="en-US" dirty="0"/>
              <a:t>VIRTUAL REALITY TECHNOLOGIES </a:t>
            </a:r>
            <a:br>
              <a:rPr lang="en-US" dirty="0"/>
            </a:br>
            <a:endParaRPr lang="en-US" dirty="0"/>
          </a:p>
        </p:txBody>
      </p:sp>
      <p:pic>
        <p:nvPicPr>
          <p:cNvPr id="7170" name="Picture 2" descr="https://i.ytimg.com/vi/v54qfR_11RI/hqdefault.jpg"/>
          <p:cNvPicPr>
            <a:picLocks noChangeAspect="1" noChangeArrowheads="1"/>
          </p:cNvPicPr>
          <p:nvPr/>
        </p:nvPicPr>
        <p:blipFill>
          <a:blip r:embed="rId2"/>
          <a:srcRect/>
          <a:stretch>
            <a:fillRect/>
          </a:stretch>
        </p:blipFill>
        <p:spPr bwMode="auto">
          <a:xfrm>
            <a:off x="6705600" y="3276600"/>
            <a:ext cx="4572000" cy="3429001"/>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Translating CAD or BIM models into virtual reality experiences used to take considerable time and programming know how. With the advent of the Unity gaming engine, bringing </a:t>
            </a:r>
            <a:r>
              <a:rPr lang="en-US" dirty="0" err="1"/>
              <a:t>Revit</a:t>
            </a:r>
            <a:r>
              <a:rPr lang="en-US" dirty="0"/>
              <a:t>/3D models into a virtual reality space becomes much easier. Now, any AEC professional can take their </a:t>
            </a:r>
            <a:r>
              <a:rPr lang="en-US" dirty="0" err="1"/>
              <a:t>Revit</a:t>
            </a:r>
            <a:r>
              <a:rPr lang="en-US" dirty="0"/>
              <a:t> model, bring it into Unity, and create a VR experience.</a:t>
            </a:r>
          </a:p>
        </p:txBody>
      </p:sp>
      <p:sp>
        <p:nvSpPr>
          <p:cNvPr id="3" name="Title 2"/>
          <p:cNvSpPr>
            <a:spLocks noGrp="1"/>
          </p:cNvSpPr>
          <p:nvPr>
            <p:ph type="title"/>
          </p:nvPr>
        </p:nvSpPr>
        <p:spPr/>
        <p:txBody>
          <a:bodyPr/>
          <a:lstStyle/>
          <a:p>
            <a:r>
              <a:rPr lang="en-US" dirty="0"/>
              <a:t>UNITY</a:t>
            </a:r>
          </a:p>
        </p:txBody>
      </p:sp>
      <p:pic>
        <p:nvPicPr>
          <p:cNvPr id="6146" name="Picture 2" descr="https://i.ytimg.com/vi/ACxjGvOBQJs/hqdefault.jpg"/>
          <p:cNvPicPr>
            <a:picLocks noChangeAspect="1" noChangeArrowheads="1"/>
          </p:cNvPicPr>
          <p:nvPr/>
        </p:nvPicPr>
        <p:blipFill>
          <a:blip r:embed="rId2"/>
          <a:srcRect/>
          <a:stretch>
            <a:fillRect/>
          </a:stretch>
        </p:blipFill>
        <p:spPr bwMode="auto">
          <a:xfrm>
            <a:off x="8001000" y="3886199"/>
            <a:ext cx="3962400" cy="2971801"/>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One thing that </a:t>
            </a:r>
            <a:r>
              <a:rPr lang="en-US" u="sng" dirty="0" err="1">
                <a:hlinkClick r:id="rId2"/>
              </a:rPr>
              <a:t>Fuzor</a:t>
            </a:r>
            <a:r>
              <a:rPr lang="en-US" dirty="0"/>
              <a:t> does for AEC industry professionals is instantly transform </a:t>
            </a:r>
            <a:r>
              <a:rPr lang="en-US" dirty="0" err="1"/>
              <a:t>Revit</a:t>
            </a:r>
            <a:r>
              <a:rPr lang="en-US" dirty="0"/>
              <a:t> or </a:t>
            </a:r>
            <a:r>
              <a:rPr lang="en-US" dirty="0" err="1"/>
              <a:t>Sketchup</a:t>
            </a:r>
            <a:r>
              <a:rPr lang="en-US" dirty="0"/>
              <a:t> models into virtual reality experiences. This is a great tool for construction because greatly speeds up the process to get designs into VR – allowing users to iterate and improve on their designs.</a:t>
            </a:r>
          </a:p>
        </p:txBody>
      </p:sp>
      <p:sp>
        <p:nvSpPr>
          <p:cNvPr id="3" name="Title 2"/>
          <p:cNvSpPr>
            <a:spLocks noGrp="1"/>
          </p:cNvSpPr>
          <p:nvPr>
            <p:ph type="title"/>
          </p:nvPr>
        </p:nvSpPr>
        <p:spPr/>
        <p:txBody>
          <a:bodyPr/>
          <a:lstStyle/>
          <a:p>
            <a:r>
              <a:rPr lang="en-US" dirty="0"/>
              <a:t>FUZOR</a:t>
            </a:r>
          </a:p>
        </p:txBody>
      </p:sp>
      <p:pic>
        <p:nvPicPr>
          <p:cNvPr id="5122" name="Picture 2" descr="https://viatechnikdev.wpengine.com/wp-content/uploads/2019/05/fuzor.jpg"/>
          <p:cNvPicPr>
            <a:picLocks noChangeAspect="1" noChangeArrowheads="1"/>
          </p:cNvPicPr>
          <p:nvPr/>
        </p:nvPicPr>
        <p:blipFill>
          <a:blip r:embed="rId3"/>
          <a:srcRect/>
          <a:stretch>
            <a:fillRect/>
          </a:stretch>
        </p:blipFill>
        <p:spPr bwMode="auto">
          <a:xfrm>
            <a:off x="7162800" y="3657600"/>
            <a:ext cx="3962400" cy="2840968"/>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Twinmotion</a:t>
            </a:r>
            <a:r>
              <a:rPr lang="en-US" dirty="0"/>
              <a:t> is a powerful and simple visualization engine that takes in various AEC models. Developed for architectural, construction, urban planning and landscaping professionals, regardless of the size and complexity of their project, their equipment, their computer skills or their modeler, </a:t>
            </a:r>
            <a:r>
              <a:rPr lang="en-US" dirty="0" err="1"/>
              <a:t>Twinmotion</a:t>
            </a:r>
            <a:r>
              <a:rPr lang="en-US" dirty="0"/>
              <a:t> is a simple to use tool powered by Unreal Engine that generates amazing graphics in a short amount of time.</a:t>
            </a:r>
          </a:p>
        </p:txBody>
      </p:sp>
      <p:sp>
        <p:nvSpPr>
          <p:cNvPr id="3" name="Title 2"/>
          <p:cNvSpPr>
            <a:spLocks noGrp="1"/>
          </p:cNvSpPr>
          <p:nvPr>
            <p:ph type="title"/>
          </p:nvPr>
        </p:nvSpPr>
        <p:spPr/>
        <p:txBody>
          <a:bodyPr/>
          <a:lstStyle/>
          <a:p>
            <a:r>
              <a:rPr lang="en-US" dirty="0"/>
              <a:t>TWIN MOTION</a:t>
            </a:r>
          </a:p>
        </p:txBody>
      </p:sp>
      <p:pic>
        <p:nvPicPr>
          <p:cNvPr id="4098" name="Picture 2" descr="https://viatechnikdev.wpengine.com/wp-content/uploads/2019/05/twinmotion.png"/>
          <p:cNvPicPr>
            <a:picLocks noChangeAspect="1" noChangeArrowheads="1"/>
          </p:cNvPicPr>
          <p:nvPr/>
        </p:nvPicPr>
        <p:blipFill>
          <a:blip r:embed="rId2"/>
          <a:srcRect/>
          <a:stretch>
            <a:fillRect/>
          </a:stretch>
        </p:blipFill>
        <p:spPr bwMode="auto">
          <a:xfrm>
            <a:off x="6248400" y="4408487"/>
            <a:ext cx="4924674" cy="2449513"/>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Oculus Rift’s headset is traditionally seen as a tool for gamers. However, in the AEC space, it makes working in virtual environments so much easier. Through the 3D experience combined with motion tracking capabilities, it becomes a lot easier to move around 3D models and look around corners than using a mouse and keyboard.</a:t>
            </a:r>
          </a:p>
        </p:txBody>
      </p:sp>
      <p:sp>
        <p:nvSpPr>
          <p:cNvPr id="3" name="Title 2"/>
          <p:cNvSpPr>
            <a:spLocks noGrp="1"/>
          </p:cNvSpPr>
          <p:nvPr>
            <p:ph type="title"/>
          </p:nvPr>
        </p:nvSpPr>
        <p:spPr/>
        <p:txBody>
          <a:bodyPr/>
          <a:lstStyle/>
          <a:p>
            <a:r>
              <a:rPr lang="en-US" dirty="0"/>
              <a:t>OCULUS RIFT</a:t>
            </a:r>
          </a:p>
        </p:txBody>
      </p:sp>
      <p:pic>
        <p:nvPicPr>
          <p:cNvPr id="3074" name="Picture 2" descr="https://viatechnikdev.wpengine.com/wp-content/uploads/2019/05/oculus.jpg"/>
          <p:cNvPicPr>
            <a:picLocks noChangeAspect="1" noChangeArrowheads="1"/>
          </p:cNvPicPr>
          <p:nvPr/>
        </p:nvPicPr>
        <p:blipFill>
          <a:blip r:embed="rId2"/>
          <a:srcRect/>
          <a:stretch>
            <a:fillRect/>
          </a:stretch>
        </p:blipFill>
        <p:spPr bwMode="auto">
          <a:xfrm>
            <a:off x="4876800" y="3810000"/>
            <a:ext cx="6705600" cy="278953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u="sng" dirty="0" err="1"/>
              <a:t>TPCast</a:t>
            </a:r>
            <a:r>
              <a:rPr lang="en-US" dirty="0"/>
              <a:t> is an amazing tool that </a:t>
            </a:r>
            <a:r>
              <a:rPr lang="en-US" dirty="0" err="1"/>
              <a:t>detethers</a:t>
            </a:r>
            <a:r>
              <a:rPr lang="en-US" dirty="0"/>
              <a:t> the VR experience. Using an HD transmitter, one can experience a wireless VR experience through the HTC Vive. Imagine being able to run around a large VR environment without the risk of tripping over headset wires!</a:t>
            </a:r>
          </a:p>
        </p:txBody>
      </p:sp>
      <p:sp>
        <p:nvSpPr>
          <p:cNvPr id="3" name="Title 2"/>
          <p:cNvSpPr>
            <a:spLocks noGrp="1"/>
          </p:cNvSpPr>
          <p:nvPr>
            <p:ph type="title"/>
          </p:nvPr>
        </p:nvSpPr>
        <p:spPr/>
        <p:txBody>
          <a:bodyPr/>
          <a:lstStyle/>
          <a:p>
            <a:r>
              <a:rPr lang="en-US" dirty="0"/>
              <a:t>TP CAST</a:t>
            </a:r>
          </a:p>
        </p:txBody>
      </p:sp>
      <p:pic>
        <p:nvPicPr>
          <p:cNvPr id="2050" name="Picture 2" descr="https://viatechnikdev.wpengine.com/wp-content/uploads/2019/05/TPCAST.jpg"/>
          <p:cNvPicPr>
            <a:picLocks noChangeAspect="1" noChangeArrowheads="1"/>
          </p:cNvPicPr>
          <p:nvPr/>
        </p:nvPicPr>
        <p:blipFill>
          <a:blip r:embed="rId2"/>
          <a:srcRect/>
          <a:stretch>
            <a:fillRect/>
          </a:stretch>
        </p:blipFill>
        <p:spPr bwMode="auto">
          <a:xfrm>
            <a:off x="7239000" y="3276600"/>
            <a:ext cx="4114799" cy="3343569"/>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Translating CAD or </a:t>
            </a:r>
            <a:r>
              <a:rPr lang="en-US" u="sng" dirty="0">
                <a:hlinkClick r:id="rId2"/>
              </a:rPr>
              <a:t>BIM models</a:t>
            </a:r>
            <a:r>
              <a:rPr lang="en-US" dirty="0"/>
              <a:t> into virtual reality experiences used to take considerable time and programming know how. With the advent of the Unity gaming engine, bringing </a:t>
            </a:r>
            <a:r>
              <a:rPr lang="en-US" dirty="0" err="1"/>
              <a:t>Revit</a:t>
            </a:r>
            <a:r>
              <a:rPr lang="en-US" dirty="0"/>
              <a:t>/3D models into a virtual reality space becomes much easier.</a:t>
            </a:r>
          </a:p>
        </p:txBody>
      </p:sp>
      <p:sp>
        <p:nvSpPr>
          <p:cNvPr id="3" name="Title 2"/>
          <p:cNvSpPr>
            <a:spLocks noGrp="1"/>
          </p:cNvSpPr>
          <p:nvPr>
            <p:ph type="title"/>
          </p:nvPr>
        </p:nvSpPr>
        <p:spPr/>
        <p:txBody>
          <a:bodyPr/>
          <a:lstStyle/>
          <a:p>
            <a:r>
              <a:rPr lang="en-US" dirty="0"/>
              <a:t>MAGIC LEAP</a:t>
            </a:r>
          </a:p>
        </p:txBody>
      </p:sp>
      <p:pic>
        <p:nvPicPr>
          <p:cNvPr id="1026" name="Picture 2" descr="https://viatechnikdev.wpengine.com/wp-content/uploads/2019/05/magic-leap.jpg"/>
          <p:cNvPicPr>
            <a:picLocks noChangeAspect="1" noChangeArrowheads="1"/>
          </p:cNvPicPr>
          <p:nvPr/>
        </p:nvPicPr>
        <p:blipFill>
          <a:blip r:embed="rId3"/>
          <a:srcRect/>
          <a:stretch>
            <a:fillRect/>
          </a:stretch>
        </p:blipFill>
        <p:spPr bwMode="auto">
          <a:xfrm>
            <a:off x="7696200" y="3352800"/>
            <a:ext cx="3719761" cy="26670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Microsoft’s </a:t>
            </a:r>
            <a:r>
              <a:rPr lang="en-US" dirty="0" err="1"/>
              <a:t>Hololens</a:t>
            </a:r>
            <a:r>
              <a:rPr lang="en-US" dirty="0"/>
              <a:t> is still in its development stage, but its conceptual release has already introduced various ways in which this technology can be applied to different industries. The </a:t>
            </a:r>
            <a:r>
              <a:rPr lang="en-US" dirty="0" err="1"/>
              <a:t>Hololens</a:t>
            </a:r>
            <a:r>
              <a:rPr lang="en-US" dirty="0"/>
              <a:t> utilizes augmented reality to create three dimensional objects within a real space (versus virtual reality, which focuses on a full virtual experience) through the use of light to create holographic images.</a:t>
            </a:r>
          </a:p>
        </p:txBody>
      </p:sp>
      <p:sp>
        <p:nvSpPr>
          <p:cNvPr id="3" name="Title 2"/>
          <p:cNvSpPr>
            <a:spLocks noGrp="1"/>
          </p:cNvSpPr>
          <p:nvPr>
            <p:ph type="title"/>
          </p:nvPr>
        </p:nvSpPr>
        <p:spPr/>
        <p:txBody>
          <a:bodyPr/>
          <a:lstStyle/>
          <a:p>
            <a:r>
              <a:rPr lang="en-US" dirty="0"/>
              <a:t>HOLOLENS</a:t>
            </a:r>
          </a:p>
        </p:txBody>
      </p:sp>
      <p:pic>
        <p:nvPicPr>
          <p:cNvPr id="101378" name="Picture 2" descr="https://viatechnikdev.wpengine.com/wp-content/uploads/2019/05/hololens.jpg"/>
          <p:cNvPicPr>
            <a:picLocks noChangeAspect="1" noChangeArrowheads="1"/>
          </p:cNvPicPr>
          <p:nvPr/>
        </p:nvPicPr>
        <p:blipFill>
          <a:blip r:embed="rId2"/>
          <a:srcRect/>
          <a:stretch>
            <a:fillRect/>
          </a:stretch>
        </p:blipFill>
        <p:spPr bwMode="auto">
          <a:xfrm>
            <a:off x="8915400" y="4800600"/>
            <a:ext cx="2524125" cy="1809751"/>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popular </a:t>
            </a:r>
            <a:r>
              <a:rPr lang="en-US" dirty="0" err="1"/>
              <a:t>Kinect</a:t>
            </a:r>
            <a:r>
              <a:rPr lang="en-US" dirty="0"/>
              <a:t> is a device that is part of the Xbox 360 and Xbox One Gaming consoles, but developers have pushed this technology onto other applications aside from gaming. The </a:t>
            </a:r>
            <a:r>
              <a:rPr lang="en-US" dirty="0" err="1"/>
              <a:t>Kinect</a:t>
            </a:r>
            <a:r>
              <a:rPr lang="en-US" dirty="0"/>
              <a:t> uses a RGB camera, depth sensor, and microphone to capture motion and sound within its depth of view. The advantage of the </a:t>
            </a:r>
            <a:r>
              <a:rPr lang="en-US" dirty="0" err="1"/>
              <a:t>Kinect</a:t>
            </a:r>
            <a:r>
              <a:rPr lang="en-US" dirty="0"/>
              <a:t> technology is its ability to not only recognize people and their gestures, but multiple people at the same time. The only limitation is how many people you can fit into its field of view without any obstructions.</a:t>
            </a:r>
          </a:p>
        </p:txBody>
      </p:sp>
      <p:sp>
        <p:nvSpPr>
          <p:cNvPr id="3" name="Title 2"/>
          <p:cNvSpPr>
            <a:spLocks noGrp="1"/>
          </p:cNvSpPr>
          <p:nvPr>
            <p:ph type="title"/>
          </p:nvPr>
        </p:nvSpPr>
        <p:spPr/>
        <p:txBody>
          <a:bodyPr/>
          <a:lstStyle/>
          <a:p>
            <a:r>
              <a:rPr lang="en-US" dirty="0"/>
              <a:t>KINECT</a:t>
            </a:r>
          </a:p>
        </p:txBody>
      </p:sp>
      <p:pic>
        <p:nvPicPr>
          <p:cNvPr id="102402" name="Picture 2" descr="https://viatechnikdev.wpengine.com/wp-content/uploads/2019/05/kinect.jpg"/>
          <p:cNvPicPr>
            <a:picLocks noChangeAspect="1" noChangeArrowheads="1"/>
          </p:cNvPicPr>
          <p:nvPr/>
        </p:nvPicPr>
        <p:blipFill>
          <a:blip r:embed="rId2"/>
          <a:srcRect/>
          <a:stretch>
            <a:fillRect/>
          </a:stretch>
        </p:blipFill>
        <p:spPr bwMode="auto">
          <a:xfrm>
            <a:off x="8534400" y="5257800"/>
            <a:ext cx="3133725" cy="1809751"/>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Leap Motion Controller is a motion-sensing device that allows users to see their hands in virtual reality and augmented reality. What’s more, the controller can be easily plugged into the USB ports of any Mac or PC. The technology converts hand and finger movements into 3D input with sub-millimeter accuracy, virtually no latency, and without gloves or other handheld accessories.</a:t>
            </a:r>
          </a:p>
        </p:txBody>
      </p:sp>
      <p:sp>
        <p:nvSpPr>
          <p:cNvPr id="3" name="Title 2"/>
          <p:cNvSpPr>
            <a:spLocks noGrp="1"/>
          </p:cNvSpPr>
          <p:nvPr>
            <p:ph type="title"/>
          </p:nvPr>
        </p:nvSpPr>
        <p:spPr/>
        <p:txBody>
          <a:bodyPr/>
          <a:lstStyle/>
          <a:p>
            <a:r>
              <a:rPr lang="en-US" dirty="0"/>
              <a:t>LEAP MOTION</a:t>
            </a:r>
          </a:p>
        </p:txBody>
      </p:sp>
      <p:pic>
        <p:nvPicPr>
          <p:cNvPr id="103426" name="Picture 2" descr="https://viatechnikdev.wpengine.com/wp-content/uploads/2019/05/leap-motion.jpg"/>
          <p:cNvPicPr>
            <a:picLocks noChangeAspect="1" noChangeArrowheads="1"/>
          </p:cNvPicPr>
          <p:nvPr/>
        </p:nvPicPr>
        <p:blipFill>
          <a:blip r:embed="rId2"/>
          <a:srcRect/>
          <a:stretch>
            <a:fillRect/>
          </a:stretch>
        </p:blipFill>
        <p:spPr bwMode="auto">
          <a:xfrm>
            <a:off x="7620000" y="4114800"/>
            <a:ext cx="2857500" cy="2028826"/>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45260"/>
            <a:chOff x="0" y="0"/>
            <a:chExt cx="12192000" cy="1445260"/>
          </a:xfrm>
        </p:grpSpPr>
        <p:pic>
          <p:nvPicPr>
            <p:cNvPr id="3" name="object 3"/>
            <p:cNvPicPr/>
            <p:nvPr/>
          </p:nvPicPr>
          <p:blipFill>
            <a:blip r:embed="rId2" cstate="print"/>
            <a:stretch>
              <a:fillRect/>
            </a:stretch>
          </p:blipFill>
          <p:spPr>
            <a:xfrm>
              <a:off x="0" y="0"/>
              <a:ext cx="12192000" cy="1444752"/>
            </a:xfrm>
            <a:prstGeom prst="rect">
              <a:avLst/>
            </a:prstGeom>
          </p:spPr>
        </p:pic>
        <p:pic>
          <p:nvPicPr>
            <p:cNvPr id="4" name="object 4"/>
            <p:cNvPicPr/>
            <p:nvPr/>
          </p:nvPicPr>
          <p:blipFill>
            <a:blip r:embed="rId3" cstate="print"/>
            <a:stretch>
              <a:fillRect/>
            </a:stretch>
          </p:blipFill>
          <p:spPr>
            <a:xfrm>
              <a:off x="0" y="240791"/>
              <a:ext cx="5807964" cy="955547"/>
            </a:xfrm>
            <a:prstGeom prst="rect">
              <a:avLst/>
            </a:prstGeom>
          </p:spPr>
        </p:pic>
      </p:grpSp>
      <p:sp>
        <p:nvSpPr>
          <p:cNvPr id="5" name="object 5"/>
          <p:cNvSpPr txBox="1">
            <a:spLocks noGrp="1"/>
          </p:cNvSpPr>
          <p:nvPr>
            <p:ph type="title"/>
          </p:nvPr>
        </p:nvSpPr>
        <p:spPr>
          <a:xfrm>
            <a:off x="78739" y="359105"/>
            <a:ext cx="5437505" cy="543560"/>
          </a:xfrm>
          <a:prstGeom prst="rect">
            <a:avLst/>
          </a:prstGeom>
        </p:spPr>
        <p:txBody>
          <a:bodyPr vert="horz" wrap="square" lIns="0" tIns="12065" rIns="0" bIns="0" rtlCol="0">
            <a:spAutoFit/>
          </a:bodyPr>
          <a:lstStyle/>
          <a:p>
            <a:pPr marL="12700">
              <a:lnSpc>
                <a:spcPct val="100000"/>
              </a:lnSpc>
              <a:spcBef>
                <a:spcPts val="95"/>
              </a:spcBef>
            </a:pPr>
            <a:r>
              <a:rPr sz="3400" spc="325" dirty="0"/>
              <a:t>IMMERSIVE</a:t>
            </a:r>
            <a:r>
              <a:rPr sz="3400" spc="160" dirty="0"/>
              <a:t> </a:t>
            </a:r>
            <a:r>
              <a:rPr sz="3400" spc="245" dirty="0"/>
              <a:t>VR</a:t>
            </a:r>
            <a:r>
              <a:rPr sz="3400" spc="170" dirty="0"/>
              <a:t> </a:t>
            </a:r>
            <a:r>
              <a:rPr sz="3400" spc="340" dirty="0"/>
              <a:t>SYSTEM</a:t>
            </a:r>
            <a:endParaRPr sz="3400"/>
          </a:p>
        </p:txBody>
      </p:sp>
      <p:grpSp>
        <p:nvGrpSpPr>
          <p:cNvPr id="6" name="object 6"/>
          <p:cNvGrpSpPr/>
          <p:nvPr/>
        </p:nvGrpSpPr>
        <p:grpSpPr>
          <a:xfrm>
            <a:off x="-9398" y="1197609"/>
            <a:ext cx="12212320" cy="5671820"/>
            <a:chOff x="-9398" y="1197609"/>
            <a:chExt cx="12212320" cy="5671820"/>
          </a:xfrm>
        </p:grpSpPr>
        <p:sp>
          <p:nvSpPr>
            <p:cNvPr id="7" name="object 7"/>
            <p:cNvSpPr/>
            <p:nvPr/>
          </p:nvSpPr>
          <p:spPr>
            <a:xfrm>
              <a:off x="762" y="1207769"/>
              <a:ext cx="12192000" cy="5651500"/>
            </a:xfrm>
            <a:custGeom>
              <a:avLst/>
              <a:gdLst/>
              <a:ahLst/>
              <a:cxnLst/>
              <a:rect l="l" t="t" r="r" b="b"/>
              <a:pathLst>
                <a:path w="12192000" h="5651500">
                  <a:moveTo>
                    <a:pt x="12192000" y="0"/>
                  </a:moveTo>
                  <a:lnTo>
                    <a:pt x="0" y="0"/>
                  </a:lnTo>
                  <a:lnTo>
                    <a:pt x="0" y="5650992"/>
                  </a:lnTo>
                  <a:lnTo>
                    <a:pt x="12192000" y="5650992"/>
                  </a:lnTo>
                  <a:lnTo>
                    <a:pt x="12192000" y="0"/>
                  </a:lnTo>
                  <a:close/>
                </a:path>
              </a:pathLst>
            </a:custGeom>
            <a:solidFill>
              <a:srgbClr val="FFFFFF"/>
            </a:solidFill>
          </p:spPr>
          <p:txBody>
            <a:bodyPr wrap="square" lIns="0" tIns="0" rIns="0" bIns="0" rtlCol="0"/>
            <a:lstStyle/>
            <a:p>
              <a:endParaRPr/>
            </a:p>
          </p:txBody>
        </p:sp>
        <p:sp>
          <p:nvSpPr>
            <p:cNvPr id="8" name="object 8"/>
            <p:cNvSpPr/>
            <p:nvPr/>
          </p:nvSpPr>
          <p:spPr>
            <a:xfrm>
              <a:off x="762" y="1207769"/>
              <a:ext cx="12192000" cy="5651500"/>
            </a:xfrm>
            <a:custGeom>
              <a:avLst/>
              <a:gdLst/>
              <a:ahLst/>
              <a:cxnLst/>
              <a:rect l="l" t="t" r="r" b="b"/>
              <a:pathLst>
                <a:path w="12192000" h="5651500">
                  <a:moveTo>
                    <a:pt x="0" y="5650992"/>
                  </a:moveTo>
                  <a:lnTo>
                    <a:pt x="12192000" y="5650992"/>
                  </a:lnTo>
                  <a:lnTo>
                    <a:pt x="12192000" y="0"/>
                  </a:lnTo>
                  <a:lnTo>
                    <a:pt x="0" y="0"/>
                  </a:lnTo>
                  <a:lnTo>
                    <a:pt x="0" y="5650992"/>
                  </a:lnTo>
                  <a:close/>
                </a:path>
              </a:pathLst>
            </a:custGeom>
            <a:ln w="19812">
              <a:solidFill>
                <a:srgbClr val="9EC544"/>
              </a:solidFill>
            </a:ln>
          </p:spPr>
          <p:txBody>
            <a:bodyPr wrap="square" lIns="0" tIns="0" rIns="0" bIns="0" rtlCol="0"/>
            <a:lstStyle/>
            <a:p>
              <a:endParaRPr/>
            </a:p>
          </p:txBody>
        </p:sp>
      </p:grpSp>
      <p:sp>
        <p:nvSpPr>
          <p:cNvPr id="9" name="object 9"/>
          <p:cNvSpPr txBox="1"/>
          <p:nvPr/>
        </p:nvSpPr>
        <p:spPr>
          <a:xfrm>
            <a:off x="78739" y="1260094"/>
            <a:ext cx="11828780" cy="1189355"/>
          </a:xfrm>
          <a:prstGeom prst="rect">
            <a:avLst/>
          </a:prstGeom>
        </p:spPr>
        <p:txBody>
          <a:bodyPr vert="horz" wrap="square" lIns="0" tIns="13335" rIns="0" bIns="0" rtlCol="0">
            <a:spAutoFit/>
          </a:bodyPr>
          <a:lstStyle/>
          <a:p>
            <a:pPr marL="241300" indent="-228600">
              <a:lnSpc>
                <a:spcPct val="100000"/>
              </a:lnSpc>
              <a:spcBef>
                <a:spcPts val="105"/>
              </a:spcBef>
              <a:buFont typeface="Wingdings"/>
              <a:buChar char=""/>
              <a:tabLst>
                <a:tab pos="241300" algn="l"/>
              </a:tabLst>
            </a:pPr>
            <a:r>
              <a:rPr sz="2000" dirty="0">
                <a:latin typeface="Arial MT"/>
                <a:cs typeface="Arial MT"/>
              </a:rPr>
              <a:t>Most</a:t>
            </a:r>
            <a:r>
              <a:rPr sz="2000" spc="-40" dirty="0">
                <a:latin typeface="Arial MT"/>
                <a:cs typeface="Arial MT"/>
              </a:rPr>
              <a:t> </a:t>
            </a:r>
            <a:r>
              <a:rPr sz="2000" dirty="0">
                <a:latin typeface="Arial MT"/>
                <a:cs typeface="Arial MT"/>
              </a:rPr>
              <a:t>expensive</a:t>
            </a:r>
            <a:r>
              <a:rPr sz="2000" spc="-1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gives</a:t>
            </a:r>
            <a:r>
              <a:rPr sz="2000" spc="-5" dirty="0">
                <a:latin typeface="Arial MT"/>
                <a:cs typeface="Arial MT"/>
              </a:rPr>
              <a:t> the</a:t>
            </a:r>
            <a:r>
              <a:rPr sz="2000" spc="-15" dirty="0">
                <a:latin typeface="Arial MT"/>
                <a:cs typeface="Arial MT"/>
              </a:rPr>
              <a:t> </a:t>
            </a:r>
            <a:r>
              <a:rPr sz="2000" dirty="0">
                <a:latin typeface="Arial MT"/>
                <a:cs typeface="Arial MT"/>
              </a:rPr>
              <a:t>highest</a:t>
            </a:r>
            <a:r>
              <a:rPr sz="2000" spc="-30" dirty="0">
                <a:latin typeface="Arial MT"/>
                <a:cs typeface="Arial MT"/>
              </a:rPr>
              <a:t> </a:t>
            </a:r>
            <a:r>
              <a:rPr sz="2000" dirty="0">
                <a:latin typeface="Arial MT"/>
                <a:cs typeface="Arial MT"/>
              </a:rPr>
              <a:t>level of</a:t>
            </a:r>
            <a:r>
              <a:rPr sz="2000" spc="-25" dirty="0">
                <a:latin typeface="Arial MT"/>
                <a:cs typeface="Arial MT"/>
              </a:rPr>
              <a:t> </a:t>
            </a:r>
            <a:r>
              <a:rPr sz="2000" dirty="0">
                <a:latin typeface="Arial MT"/>
                <a:cs typeface="Arial MT"/>
              </a:rPr>
              <a:t>immersion</a:t>
            </a:r>
          </a:p>
          <a:p>
            <a:pPr marL="241300" marR="5080" indent="-228600">
              <a:lnSpc>
                <a:spcPct val="120000"/>
              </a:lnSpc>
              <a:spcBef>
                <a:spcPts val="994"/>
              </a:spcBef>
              <a:buFont typeface="Wingdings"/>
              <a:buChar char=""/>
              <a:tabLst>
                <a:tab pos="241300" algn="l"/>
              </a:tabLst>
            </a:pPr>
            <a:r>
              <a:rPr sz="2000" spc="-5" dirty="0">
                <a:latin typeface="Arial MT"/>
                <a:cs typeface="Arial MT"/>
              </a:rPr>
              <a:t>Its</a:t>
            </a:r>
            <a:r>
              <a:rPr sz="2000" spc="-10" dirty="0">
                <a:latin typeface="Arial MT"/>
                <a:cs typeface="Arial MT"/>
              </a:rPr>
              <a:t> </a:t>
            </a:r>
            <a:r>
              <a:rPr sz="2000" dirty="0">
                <a:latin typeface="Arial MT"/>
                <a:cs typeface="Arial MT"/>
              </a:rPr>
              <a:t>components</a:t>
            </a:r>
            <a:r>
              <a:rPr sz="2000" spc="-50" dirty="0">
                <a:latin typeface="Arial MT"/>
                <a:cs typeface="Arial MT"/>
              </a:rPr>
              <a:t> </a:t>
            </a:r>
            <a:r>
              <a:rPr sz="2000" dirty="0">
                <a:latin typeface="Arial MT"/>
                <a:cs typeface="Arial MT"/>
              </a:rPr>
              <a:t>include</a:t>
            </a:r>
            <a:r>
              <a:rPr sz="2000" spc="-5" dirty="0">
                <a:latin typeface="Arial MT"/>
                <a:cs typeface="Arial MT"/>
              </a:rPr>
              <a:t> </a:t>
            </a:r>
            <a:r>
              <a:rPr sz="2000" dirty="0">
                <a:latin typeface="Arial MT"/>
                <a:cs typeface="Arial MT"/>
              </a:rPr>
              <a:t>HMD,</a:t>
            </a:r>
            <a:r>
              <a:rPr sz="2000" spc="-20" dirty="0">
                <a:latin typeface="Arial MT"/>
                <a:cs typeface="Arial MT"/>
              </a:rPr>
              <a:t> </a:t>
            </a:r>
            <a:r>
              <a:rPr sz="2000" dirty="0">
                <a:latin typeface="Arial MT"/>
                <a:cs typeface="Arial MT"/>
              </a:rPr>
              <a:t>tracking</a:t>
            </a:r>
            <a:r>
              <a:rPr sz="2000" spc="-30" dirty="0">
                <a:latin typeface="Arial MT"/>
                <a:cs typeface="Arial MT"/>
              </a:rPr>
              <a:t> </a:t>
            </a:r>
            <a:r>
              <a:rPr sz="2000" dirty="0">
                <a:latin typeface="Arial MT"/>
                <a:cs typeface="Arial MT"/>
              </a:rPr>
              <a:t>devices,</a:t>
            </a:r>
            <a:r>
              <a:rPr sz="2000" spc="-30" dirty="0">
                <a:latin typeface="Arial MT"/>
                <a:cs typeface="Arial MT"/>
              </a:rPr>
              <a:t> </a:t>
            </a:r>
            <a:r>
              <a:rPr sz="2000" dirty="0">
                <a:latin typeface="Arial MT"/>
                <a:cs typeface="Arial MT"/>
              </a:rPr>
              <a:t>data</a:t>
            </a:r>
            <a:r>
              <a:rPr sz="2000" spc="-5" dirty="0">
                <a:latin typeface="Arial MT"/>
                <a:cs typeface="Arial MT"/>
              </a:rPr>
              <a:t> </a:t>
            </a:r>
            <a:r>
              <a:rPr sz="2000" dirty="0">
                <a:latin typeface="Arial MT"/>
                <a:cs typeface="Arial MT"/>
              </a:rPr>
              <a:t>gloves</a:t>
            </a:r>
            <a:r>
              <a:rPr sz="2000" spc="-10" dirty="0">
                <a:latin typeface="Arial MT"/>
                <a:cs typeface="Arial MT"/>
              </a:rPr>
              <a:t> </a:t>
            </a:r>
            <a:r>
              <a:rPr sz="2000" dirty="0">
                <a:latin typeface="Arial MT"/>
                <a:cs typeface="Arial MT"/>
              </a:rPr>
              <a:t>and</a:t>
            </a:r>
            <a:r>
              <a:rPr sz="2000" spc="-5" dirty="0">
                <a:latin typeface="Arial MT"/>
                <a:cs typeface="Arial MT"/>
              </a:rPr>
              <a:t> </a:t>
            </a:r>
            <a:r>
              <a:rPr sz="2000" dirty="0">
                <a:latin typeface="Arial MT"/>
                <a:cs typeface="Arial MT"/>
              </a:rPr>
              <a:t>others,</a:t>
            </a:r>
            <a:r>
              <a:rPr sz="2000" spc="-40" dirty="0">
                <a:latin typeface="Arial MT"/>
                <a:cs typeface="Arial MT"/>
              </a:rPr>
              <a:t> </a:t>
            </a:r>
            <a:r>
              <a:rPr sz="2000" dirty="0">
                <a:latin typeface="Arial MT"/>
                <a:cs typeface="Arial MT"/>
              </a:rPr>
              <a:t>which</a:t>
            </a:r>
            <a:r>
              <a:rPr sz="2000" spc="-5" dirty="0">
                <a:latin typeface="Arial MT"/>
                <a:cs typeface="Arial MT"/>
              </a:rPr>
              <a:t> </a:t>
            </a:r>
            <a:r>
              <a:rPr sz="2000" dirty="0">
                <a:latin typeface="Arial MT"/>
                <a:cs typeface="Arial MT"/>
              </a:rPr>
              <a:t>encompass</a:t>
            </a:r>
            <a:r>
              <a:rPr sz="2000" spc="-45" dirty="0">
                <a:latin typeface="Arial MT"/>
                <a:cs typeface="Arial MT"/>
              </a:rPr>
              <a:t> </a:t>
            </a:r>
            <a:r>
              <a:rPr sz="2000" dirty="0">
                <a:latin typeface="Arial MT"/>
                <a:cs typeface="Arial MT"/>
              </a:rPr>
              <a:t>the</a:t>
            </a:r>
            <a:r>
              <a:rPr sz="2000" spc="-10" dirty="0">
                <a:latin typeface="Arial MT"/>
                <a:cs typeface="Arial MT"/>
              </a:rPr>
              <a:t> </a:t>
            </a:r>
            <a:r>
              <a:rPr sz="2000" dirty="0">
                <a:latin typeface="Arial MT"/>
                <a:cs typeface="Arial MT"/>
              </a:rPr>
              <a:t>user</a:t>
            </a:r>
            <a:r>
              <a:rPr sz="2000" spc="-20" dirty="0">
                <a:latin typeface="Arial MT"/>
                <a:cs typeface="Arial MT"/>
              </a:rPr>
              <a:t> </a:t>
            </a:r>
            <a:r>
              <a:rPr sz="2000" dirty="0">
                <a:latin typeface="Arial MT"/>
                <a:cs typeface="Arial MT"/>
              </a:rPr>
              <a:t>with </a:t>
            </a:r>
            <a:r>
              <a:rPr sz="2000" spc="-540" dirty="0">
                <a:latin typeface="Arial MT"/>
                <a:cs typeface="Arial MT"/>
              </a:rPr>
              <a:t> </a:t>
            </a:r>
            <a:r>
              <a:rPr sz="2000" dirty="0">
                <a:latin typeface="Arial MT"/>
                <a:cs typeface="Arial MT"/>
              </a:rPr>
              <a:t>computer</a:t>
            </a:r>
            <a:r>
              <a:rPr sz="2000" spc="-40" dirty="0">
                <a:latin typeface="Arial MT"/>
                <a:cs typeface="Arial MT"/>
              </a:rPr>
              <a:t> </a:t>
            </a:r>
            <a:r>
              <a:rPr sz="2000" dirty="0">
                <a:latin typeface="Arial MT"/>
                <a:cs typeface="Arial MT"/>
              </a:rPr>
              <a:t>generated</a:t>
            </a:r>
            <a:r>
              <a:rPr sz="2000" spc="-50" dirty="0">
                <a:latin typeface="Arial MT"/>
                <a:cs typeface="Arial MT"/>
              </a:rPr>
              <a:t> </a:t>
            </a:r>
            <a:r>
              <a:rPr sz="2000" dirty="0">
                <a:latin typeface="Arial MT"/>
                <a:cs typeface="Arial MT"/>
              </a:rPr>
              <a:t>3D</a:t>
            </a:r>
            <a:r>
              <a:rPr sz="2000" spc="10" dirty="0">
                <a:latin typeface="Arial MT"/>
                <a:cs typeface="Arial MT"/>
              </a:rPr>
              <a:t> </a:t>
            </a:r>
            <a:r>
              <a:rPr sz="2000" dirty="0">
                <a:latin typeface="Arial MT"/>
                <a:cs typeface="Arial MT"/>
              </a:rPr>
              <a:t>animation</a:t>
            </a:r>
            <a:r>
              <a:rPr sz="2000" spc="-10" dirty="0">
                <a:latin typeface="Arial MT"/>
                <a:cs typeface="Arial MT"/>
              </a:rPr>
              <a:t> </a:t>
            </a:r>
            <a:r>
              <a:rPr sz="2000" dirty="0">
                <a:latin typeface="Arial MT"/>
                <a:cs typeface="Arial MT"/>
              </a:rPr>
              <a:t>that</a:t>
            </a:r>
            <a:r>
              <a:rPr sz="2000" spc="-30" dirty="0">
                <a:latin typeface="Arial MT"/>
                <a:cs typeface="Arial MT"/>
              </a:rPr>
              <a:t> </a:t>
            </a:r>
            <a:r>
              <a:rPr sz="2000" dirty="0">
                <a:latin typeface="Arial MT"/>
                <a:cs typeface="Arial MT"/>
              </a:rPr>
              <a:t>give</a:t>
            </a:r>
            <a:r>
              <a:rPr sz="2000" spc="5" dirty="0">
                <a:latin typeface="Arial MT"/>
                <a:cs typeface="Arial MT"/>
              </a:rPr>
              <a:t> </a:t>
            </a:r>
            <a:r>
              <a:rPr sz="2000" dirty="0">
                <a:latin typeface="Arial MT"/>
                <a:cs typeface="Arial MT"/>
              </a:rPr>
              <a:t>the</a:t>
            </a:r>
            <a:r>
              <a:rPr sz="2000" spc="-10" dirty="0">
                <a:latin typeface="Arial MT"/>
                <a:cs typeface="Arial MT"/>
              </a:rPr>
              <a:t> </a:t>
            </a:r>
            <a:r>
              <a:rPr sz="2000" dirty="0">
                <a:latin typeface="Arial MT"/>
                <a:cs typeface="Arial MT"/>
              </a:rPr>
              <a:t>user</a:t>
            </a:r>
            <a:r>
              <a:rPr sz="2000" spc="-40" dirty="0">
                <a:latin typeface="Arial MT"/>
                <a:cs typeface="Arial MT"/>
              </a:rPr>
              <a:t> </a:t>
            </a:r>
            <a:r>
              <a:rPr sz="2000" dirty="0">
                <a:latin typeface="Arial MT"/>
                <a:cs typeface="Arial MT"/>
              </a:rPr>
              <a:t>the feeling</a:t>
            </a:r>
            <a:r>
              <a:rPr sz="2000" spc="-1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being</a:t>
            </a:r>
            <a:r>
              <a:rPr sz="2000" spc="10" dirty="0">
                <a:latin typeface="Arial MT"/>
                <a:cs typeface="Arial MT"/>
              </a:rPr>
              <a:t> </a:t>
            </a:r>
            <a:r>
              <a:rPr sz="2000" dirty="0">
                <a:latin typeface="Arial MT"/>
                <a:cs typeface="Arial MT"/>
              </a:rPr>
              <a:t>part</a:t>
            </a:r>
            <a:r>
              <a:rPr sz="2000" spc="-3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the</a:t>
            </a:r>
            <a:r>
              <a:rPr sz="2000" spc="-20" dirty="0">
                <a:latin typeface="Arial MT"/>
                <a:cs typeface="Arial MT"/>
              </a:rPr>
              <a:t> </a:t>
            </a:r>
            <a:r>
              <a:rPr sz="2000" spc="-5" dirty="0">
                <a:latin typeface="Arial MT"/>
                <a:cs typeface="Arial MT"/>
              </a:rPr>
              <a:t>virtual</a:t>
            </a:r>
            <a:r>
              <a:rPr sz="2000" spc="5" dirty="0">
                <a:latin typeface="Arial MT"/>
                <a:cs typeface="Arial MT"/>
              </a:rPr>
              <a:t> </a:t>
            </a:r>
            <a:r>
              <a:rPr sz="2000" dirty="0">
                <a:latin typeface="Arial MT"/>
                <a:cs typeface="Arial MT"/>
              </a:rPr>
              <a:t>environment.</a:t>
            </a:r>
          </a:p>
        </p:txBody>
      </p:sp>
      <p:grpSp>
        <p:nvGrpSpPr>
          <p:cNvPr id="10" name="object 10"/>
          <p:cNvGrpSpPr/>
          <p:nvPr/>
        </p:nvGrpSpPr>
        <p:grpSpPr>
          <a:xfrm>
            <a:off x="798576" y="3054095"/>
            <a:ext cx="11393805" cy="3581400"/>
            <a:chOff x="798576" y="3054095"/>
            <a:chExt cx="11393805" cy="3581400"/>
          </a:xfrm>
        </p:grpSpPr>
        <p:pic>
          <p:nvPicPr>
            <p:cNvPr id="11" name="object 11"/>
            <p:cNvPicPr/>
            <p:nvPr/>
          </p:nvPicPr>
          <p:blipFill>
            <a:blip r:embed="rId4" cstate="print"/>
            <a:stretch>
              <a:fillRect/>
            </a:stretch>
          </p:blipFill>
          <p:spPr>
            <a:xfrm>
              <a:off x="5824728" y="3054095"/>
              <a:ext cx="6367272" cy="3581400"/>
            </a:xfrm>
            <a:prstGeom prst="rect">
              <a:avLst/>
            </a:prstGeom>
          </p:spPr>
        </p:pic>
        <p:pic>
          <p:nvPicPr>
            <p:cNvPr id="12" name="object 12"/>
            <p:cNvPicPr/>
            <p:nvPr/>
          </p:nvPicPr>
          <p:blipFill>
            <a:blip r:embed="rId5" cstate="print"/>
            <a:stretch>
              <a:fillRect/>
            </a:stretch>
          </p:blipFill>
          <p:spPr>
            <a:xfrm>
              <a:off x="798576" y="3054095"/>
              <a:ext cx="4800600" cy="3340608"/>
            </a:xfrm>
            <a:prstGeom prst="rect">
              <a:avLst/>
            </a:prstGeom>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u="sng" dirty="0" err="1">
                <a:hlinkClick r:id="rId2"/>
              </a:rPr>
              <a:t>Myo</a:t>
            </a:r>
            <a:r>
              <a:rPr lang="en-US" dirty="0"/>
              <a:t> is a wearable armband device that allows the user to use gestures to wirelessly control technology. Combining a set of EMG (</a:t>
            </a:r>
            <a:r>
              <a:rPr lang="en-US" dirty="0" err="1"/>
              <a:t>electromyographic</a:t>
            </a:r>
            <a:r>
              <a:rPr lang="en-US" dirty="0"/>
              <a:t>) sensors able to sense the electrical activity in the wearer’s forearm muscles, a gyroscope, an accelerometer, and a magnetometer, this device is able to read muscle activity, allowing the user to control software using gestures and motion. For instance, </a:t>
            </a:r>
            <a:r>
              <a:rPr lang="en-US" dirty="0" err="1"/>
              <a:t>Myo</a:t>
            </a:r>
            <a:r>
              <a:rPr lang="en-US" dirty="0"/>
              <a:t> allows you to easily navigate through slideshows by simply using gesture controls such as tapping fingers together, opening and closing the fist, or waving the hand. T</a:t>
            </a:r>
          </a:p>
        </p:txBody>
      </p:sp>
      <p:sp>
        <p:nvSpPr>
          <p:cNvPr id="3" name="Title 2"/>
          <p:cNvSpPr>
            <a:spLocks noGrp="1"/>
          </p:cNvSpPr>
          <p:nvPr>
            <p:ph type="title"/>
          </p:nvPr>
        </p:nvSpPr>
        <p:spPr/>
        <p:txBody>
          <a:bodyPr/>
          <a:lstStyle/>
          <a:p>
            <a:r>
              <a:rPr lang="en-US" dirty="0"/>
              <a:t>MYO</a:t>
            </a:r>
          </a:p>
        </p:txBody>
      </p:sp>
      <p:pic>
        <p:nvPicPr>
          <p:cNvPr id="104450" name="Picture 2" descr="https://i.ytimg.com/vi/v_U3BmDlmtc/hqdefault.jpg"/>
          <p:cNvPicPr>
            <a:picLocks noChangeAspect="1" noChangeArrowheads="1"/>
          </p:cNvPicPr>
          <p:nvPr/>
        </p:nvPicPr>
        <p:blipFill>
          <a:blip r:embed="rId3"/>
          <a:srcRect/>
          <a:stretch>
            <a:fillRect/>
          </a:stretch>
        </p:blipFill>
        <p:spPr bwMode="auto">
          <a:xfrm>
            <a:off x="9144000" y="4914899"/>
            <a:ext cx="2590800" cy="1943101"/>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81329"/>
            <a:ext cx="10972800" cy="5376671"/>
          </a:xfrm>
        </p:spPr>
        <p:txBody>
          <a:bodyPr>
            <a:normAutofit fontScale="92500"/>
          </a:bodyPr>
          <a:lstStyle/>
          <a:p>
            <a:r>
              <a:rPr lang="en-US" dirty="0"/>
              <a:t>Three categories of tracking may appear in VR systems, based on what is being </a:t>
            </a:r>
            <a:r>
              <a:rPr lang="en-US" dirty="0" err="1"/>
              <a:t>trac</a:t>
            </a:r>
            <a:endParaRPr lang="en-US" dirty="0"/>
          </a:p>
          <a:p>
            <a:r>
              <a:rPr lang="en-US" b="1" dirty="0"/>
              <a:t>The user’s sense organs</a:t>
            </a:r>
            <a:r>
              <a:rPr lang="en-US" dirty="0"/>
              <a:t>: the sense organs, such as eyes and ears, have DOFs that are controlled by the body. </a:t>
            </a:r>
          </a:p>
          <a:p>
            <a:r>
              <a:rPr lang="en-US" dirty="0"/>
              <a:t>If a display is attached to a sense organ, and it should be perceived as in VR as being attached to the surrounding world, then the position and orientation of the organ needs to be tracked. </a:t>
            </a:r>
          </a:p>
          <a:p>
            <a:r>
              <a:rPr lang="en-US" dirty="0"/>
              <a:t>The inverse of the tracked transformation is applied to the stimulus to correctly “undo” these DOFs.</a:t>
            </a:r>
          </a:p>
          <a:p>
            <a:r>
              <a:rPr lang="en-US" dirty="0"/>
              <a:t> Most of the focus is on head tracking, which is sufficient for visual and aural components of VR; however, the visual system may further require eye tracking if the rendering and display technology requires compensating for the eye movements.</a:t>
            </a:r>
          </a:p>
        </p:txBody>
      </p:sp>
      <p:sp>
        <p:nvSpPr>
          <p:cNvPr id="3" name="Title 2"/>
          <p:cNvSpPr>
            <a:spLocks noGrp="1"/>
          </p:cNvSpPr>
          <p:nvPr>
            <p:ph type="title"/>
          </p:nvPr>
        </p:nvSpPr>
        <p:spPr/>
        <p:txBody>
          <a:bodyPr/>
          <a:lstStyle/>
          <a:p>
            <a:r>
              <a:rPr lang="en-US" dirty="0"/>
              <a:t>Tracking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b="1" dirty="0"/>
              <a:t>The user’s other body parts</a:t>
            </a:r>
            <a:r>
              <a:rPr lang="en-US" dirty="0"/>
              <a:t>: If the user would like to see a compelling representation of his body in the virtual world, then its motion should be tracked so that it can be reproduced in the matched zone. </a:t>
            </a:r>
          </a:p>
          <a:p>
            <a:r>
              <a:rPr lang="en-US" dirty="0"/>
              <a:t>Facial expressions or hand gestures are needed for interaction. Although perfect matching is ideal for tracking sense organs, it is not required for tracking other body parts. </a:t>
            </a:r>
          </a:p>
          <a:p>
            <a:r>
              <a:rPr lang="en-US" dirty="0"/>
              <a:t>Small movements in the real world could convert into larger virtual world motions so that the user exerts less energy. </a:t>
            </a:r>
          </a:p>
          <a:p>
            <a:r>
              <a:rPr lang="en-US" dirty="0"/>
              <a:t>In the limiting case, the user could simply press a button to change the body configuration. For example, she might grasp an object in her virtual hand by a single click.</a:t>
            </a:r>
          </a:p>
        </p:txBody>
      </p:sp>
      <p:sp>
        <p:nvSpPr>
          <p:cNvPr id="3" name="Title 2"/>
          <p:cNvSpPr>
            <a:spLocks noGrp="1"/>
          </p:cNvSpPr>
          <p:nvPr>
            <p:ph type="title"/>
          </p:nvPr>
        </p:nvSpPr>
        <p:spPr/>
        <p:txBody>
          <a:bodyPr/>
          <a:lstStyl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b="1" dirty="0"/>
              <a:t>The rest of the environment</a:t>
            </a:r>
            <a:r>
              <a:rPr lang="en-US" dirty="0"/>
              <a:t>:</a:t>
            </a:r>
          </a:p>
          <a:p>
            <a:r>
              <a:rPr lang="en-US" dirty="0"/>
              <a:t> In the real world that surrounds the user, physical objects may be tracked. For objects that exist in the physical world but not the virtual world, the system might alert the user to their presence for safety reasons. </a:t>
            </a:r>
          </a:p>
          <a:p>
            <a:r>
              <a:rPr lang="en-US" dirty="0"/>
              <a:t>Imagine that the user is about to hit a wall, or trip over a toddler. In some VR applications, the tracked physical objects may be matched in VR so that the user receives touch feedback while interacting with them. </a:t>
            </a:r>
          </a:p>
          <a:p>
            <a:r>
              <a:rPr lang="en-US" dirty="0"/>
              <a:t>In other applications, such as </a:t>
            </a:r>
            <a:r>
              <a:rPr lang="en-US" dirty="0" err="1"/>
              <a:t>telepresence</a:t>
            </a:r>
            <a:r>
              <a:rPr lang="en-US" dirty="0"/>
              <a:t>, a large part of the physical world could be “brought into” the virtual world through live capture.</a:t>
            </a:r>
          </a:p>
        </p:txBody>
      </p:sp>
      <p:sp>
        <p:nvSpPr>
          <p:cNvPr id="3" name="Title 2"/>
          <p:cNvSpPr>
            <a:spLocks noGrp="1"/>
          </p:cNvSpPr>
          <p:nvPr>
            <p:ph type="title"/>
          </p:nvPr>
        </p:nvSpPr>
        <p:spPr/>
        <p:txBody>
          <a:bodyPr/>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The main application is determining the viewpoint orientation, Reye</a:t>
            </a:r>
          </a:p>
          <a:p>
            <a:r>
              <a:rPr lang="en-US" dirty="0"/>
              <a:t>, while the user is wearing a VR headset. Another application is estimating the orientation of a hand-held controller</a:t>
            </a:r>
          </a:p>
          <a:p>
            <a:r>
              <a:rPr lang="en-US" dirty="0"/>
              <a:t>suppose we would like to make a laser pointer that works in the virtual world, based on a direction indicated by the user. The location of a bright red dot in the scene would be determined by the estimated orientation of a controller. More generally, the orientation of any human body part or moving object in the physical world can be determined if it has an attached IMU.</a:t>
            </a:r>
          </a:p>
        </p:txBody>
      </p:sp>
      <p:sp>
        <p:nvSpPr>
          <p:cNvPr id="3" name="Title 2"/>
          <p:cNvSpPr>
            <a:spLocks noGrp="1"/>
          </p:cNvSpPr>
          <p:nvPr>
            <p:ph type="title"/>
          </p:nvPr>
        </p:nvSpPr>
        <p:spPr/>
        <p:txBody>
          <a:bodyPr/>
          <a:lstStyle/>
          <a:p>
            <a:r>
              <a:rPr lang="en-US" dirty="0"/>
              <a:t>Tracking 2D Orientation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estimate orientation, we first consider the 2D case by closely following the merry-go-round model</a:t>
            </a:r>
          </a:p>
          <a:p>
            <a:r>
              <a:rPr lang="en-US" dirty="0"/>
              <a:t>we mount a gyroscope on a spinning merry-go-round. Its job is to measure the angular velocity as the merry-go-round spins. It will be convenient throughout to distinguish a true parameter value from an estimate.</a:t>
            </a:r>
          </a:p>
        </p:txBody>
      </p:sp>
      <p:sp>
        <p:nvSpPr>
          <p:cNvPr id="3" name="Title 2"/>
          <p:cNvSpPr>
            <a:spLocks noGrp="1"/>
          </p:cNvSpPr>
          <p:nvPr>
            <p:ph type="title"/>
          </p:nvPr>
        </p:nvSpPr>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Calibration: </a:t>
            </a:r>
            <a:r>
              <a:rPr lang="en-US" dirty="0"/>
              <a:t>If a better sensor is available, then the two can be closely paired so that the outputs of the worse sensor are transformed to behave as closely to the better sensor as possible.</a:t>
            </a:r>
          </a:p>
          <a:p>
            <a:r>
              <a:rPr lang="en-US" b="1" dirty="0"/>
              <a:t>Integration: </a:t>
            </a:r>
            <a:r>
              <a:rPr lang="en-US" dirty="0"/>
              <a:t>The sensor provides measurements at discrete points in time, resulting in a sampling rate. The orientation is estimated by aggregating or integrating the measurements.</a:t>
            </a:r>
          </a:p>
          <a:p>
            <a:r>
              <a:rPr lang="en-US" b="1" dirty="0"/>
              <a:t>Registration:</a:t>
            </a:r>
            <a:r>
              <a:rPr lang="en-US" dirty="0"/>
              <a:t> The initial orientation must somehow be determined, either by an additional sensor, or a clever default assumption or start-up procedure.</a:t>
            </a:r>
          </a:p>
        </p:txBody>
      </p:sp>
      <p:sp>
        <p:nvSpPr>
          <p:cNvPr id="3" name="Title 2"/>
          <p:cNvSpPr>
            <a:spLocks noGrp="1"/>
          </p:cNvSpPr>
          <p:nvPr>
            <p:ph type="title"/>
          </p:nvPr>
        </p:nvSpPr>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Drift error: </a:t>
            </a:r>
            <a:r>
              <a:rPr lang="en-US" dirty="0"/>
              <a:t>As the error grows over time, other sensors are needed to directly estimate it and compensate for it.</a:t>
            </a:r>
          </a:p>
        </p:txBody>
      </p:sp>
      <p:sp>
        <p:nvSpPr>
          <p:cNvPr id="3" name="Title 2"/>
          <p:cNvSpPr>
            <a:spLocks noGrp="1"/>
          </p:cNvSpPr>
          <p:nvPr>
            <p:ph type="title"/>
          </p:nvPr>
        </p:nvSpPr>
        <p:spPr/>
        <p:txBody>
          <a:bodyPr/>
          <a:lstStyle/>
          <a:p>
            <a:endParaRPr lang="en-US"/>
          </a:p>
        </p:txBody>
      </p:sp>
      <p:pic>
        <p:nvPicPr>
          <p:cNvPr id="5122" name="Picture 2" descr="Gyroscope - Wikipedia"/>
          <p:cNvPicPr>
            <a:picLocks noChangeAspect="1" noChangeArrowheads="1"/>
          </p:cNvPicPr>
          <p:nvPr/>
        </p:nvPicPr>
        <p:blipFill>
          <a:blip r:embed="rId2"/>
          <a:srcRect/>
          <a:stretch>
            <a:fillRect/>
          </a:stretch>
        </p:blipFill>
        <p:spPr bwMode="auto">
          <a:xfrm>
            <a:off x="3657600" y="3200400"/>
            <a:ext cx="3860799" cy="289560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You could buy a sensor and start using it with the assumption that it is already well calibrated. For a cheaper sensor, however, the calibration is often unreliable. Suppose we have one expensive, well-calibrated sensor that reports angular velocities with very little error. Let ˆω ′ denote its output, to distinguish it from the forever unknown true value ω. Now suppose that we want to calibrate a bunch of cheap sensors so that they behave as closely as possible to the expensive sensor. </a:t>
            </a:r>
          </a:p>
          <a:p>
            <a:r>
              <a:rPr lang="en-US" dirty="0"/>
              <a:t>. A common criterion is the sum of squares error, which is given by X</a:t>
            </a:r>
          </a:p>
        </p:txBody>
      </p:sp>
      <p:sp>
        <p:nvSpPr>
          <p:cNvPr id="3" name="Title 2"/>
          <p:cNvSpPr>
            <a:spLocks noGrp="1"/>
          </p:cNvSpPr>
          <p:nvPr>
            <p:ph type="title"/>
          </p:nvPr>
        </p:nvSpPr>
        <p:spPr/>
        <p:txBody>
          <a:bodyPr/>
          <a:lstStyle/>
          <a:p>
            <a:r>
              <a:rPr lang="en-US" dirty="0"/>
              <a:t>Calibration</a:t>
            </a:r>
          </a:p>
        </p:txBody>
      </p:sp>
      <p:pic>
        <p:nvPicPr>
          <p:cNvPr id="1026" name="Picture 2"/>
          <p:cNvPicPr>
            <a:picLocks noChangeAspect="1" noChangeArrowheads="1"/>
          </p:cNvPicPr>
          <p:nvPr/>
        </p:nvPicPr>
        <p:blipFill>
          <a:blip r:embed="rId2"/>
          <a:srcRect/>
          <a:stretch>
            <a:fillRect/>
          </a:stretch>
        </p:blipFill>
        <p:spPr bwMode="auto">
          <a:xfrm>
            <a:off x="5562600" y="5486400"/>
            <a:ext cx="2286000" cy="1106129"/>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Sensor outputs usually arrive at a regular sampling rate. For example, the Oculus Rift gyroscope provides a measurement every 1ms (yielding a 1000Hz sampling rate). Let ˆω[k] refer to the </a:t>
            </a:r>
            <a:r>
              <a:rPr lang="en-US" dirty="0" err="1"/>
              <a:t>kth</a:t>
            </a:r>
            <a:r>
              <a:rPr lang="en-US" dirty="0"/>
              <a:t> sample, which arrives at time </a:t>
            </a:r>
            <a:r>
              <a:rPr lang="en-US" dirty="0" err="1"/>
              <a:t>k∆t</a:t>
            </a:r>
            <a:r>
              <a:rPr lang="en-US" dirty="0"/>
              <a:t>.</a:t>
            </a:r>
          </a:p>
          <a:p>
            <a:r>
              <a:rPr lang="en-US" dirty="0"/>
              <a:t>The orientation θ(t) at time t = </a:t>
            </a:r>
            <a:r>
              <a:rPr lang="en-US" dirty="0" err="1"/>
              <a:t>k∆t</a:t>
            </a:r>
            <a:r>
              <a:rPr lang="en-US" dirty="0"/>
              <a:t> can be estimated by integration as:</a:t>
            </a:r>
          </a:p>
        </p:txBody>
      </p:sp>
      <p:sp>
        <p:nvSpPr>
          <p:cNvPr id="3" name="Title 2"/>
          <p:cNvSpPr>
            <a:spLocks noGrp="1"/>
          </p:cNvSpPr>
          <p:nvPr>
            <p:ph type="title"/>
          </p:nvPr>
        </p:nvSpPr>
        <p:spPr/>
        <p:txBody>
          <a:bodyPr/>
          <a:lstStyle/>
          <a:p>
            <a:r>
              <a:rPr lang="en-US" dirty="0"/>
              <a:t>Integration</a:t>
            </a:r>
          </a:p>
        </p:txBody>
      </p:sp>
      <p:pic>
        <p:nvPicPr>
          <p:cNvPr id="2050" name="Picture 2"/>
          <p:cNvPicPr>
            <a:picLocks noChangeAspect="1" noChangeArrowheads="1"/>
          </p:cNvPicPr>
          <p:nvPr/>
        </p:nvPicPr>
        <p:blipFill>
          <a:blip r:embed="rId2"/>
          <a:srcRect/>
          <a:stretch>
            <a:fillRect/>
          </a:stretch>
        </p:blipFill>
        <p:spPr bwMode="auto">
          <a:xfrm>
            <a:off x="582707" y="4191000"/>
            <a:ext cx="11609293" cy="1524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548765"/>
            <a:chOff x="0" y="0"/>
            <a:chExt cx="12192000" cy="1548765"/>
          </a:xfrm>
        </p:grpSpPr>
        <p:pic>
          <p:nvPicPr>
            <p:cNvPr id="3" name="object 3"/>
            <p:cNvPicPr/>
            <p:nvPr/>
          </p:nvPicPr>
          <p:blipFill>
            <a:blip r:embed="rId2" cstate="print"/>
            <a:stretch>
              <a:fillRect/>
            </a:stretch>
          </p:blipFill>
          <p:spPr>
            <a:xfrm>
              <a:off x="0" y="0"/>
              <a:ext cx="12192000" cy="1548384"/>
            </a:xfrm>
            <a:prstGeom prst="rect">
              <a:avLst/>
            </a:prstGeom>
          </p:spPr>
        </p:pic>
        <p:pic>
          <p:nvPicPr>
            <p:cNvPr id="4" name="object 4"/>
            <p:cNvPicPr/>
            <p:nvPr/>
          </p:nvPicPr>
          <p:blipFill>
            <a:blip r:embed="rId3" cstate="print"/>
            <a:stretch>
              <a:fillRect/>
            </a:stretch>
          </p:blipFill>
          <p:spPr>
            <a:xfrm>
              <a:off x="0" y="71627"/>
              <a:ext cx="2185416" cy="1359408"/>
            </a:xfrm>
            <a:prstGeom prst="rect">
              <a:avLst/>
            </a:prstGeom>
          </p:spPr>
        </p:pic>
        <p:pic>
          <p:nvPicPr>
            <p:cNvPr id="5" name="object 5"/>
            <p:cNvPicPr/>
            <p:nvPr/>
          </p:nvPicPr>
          <p:blipFill>
            <a:blip r:embed="rId4" cstate="print"/>
            <a:stretch>
              <a:fillRect/>
            </a:stretch>
          </p:blipFill>
          <p:spPr>
            <a:xfrm>
              <a:off x="1374647" y="71627"/>
              <a:ext cx="1014984" cy="1359408"/>
            </a:xfrm>
            <a:prstGeom prst="rect">
              <a:avLst/>
            </a:prstGeom>
          </p:spPr>
        </p:pic>
        <p:pic>
          <p:nvPicPr>
            <p:cNvPr id="6" name="object 6"/>
            <p:cNvPicPr/>
            <p:nvPr/>
          </p:nvPicPr>
          <p:blipFill>
            <a:blip r:embed="rId5" cstate="print"/>
            <a:stretch>
              <a:fillRect/>
            </a:stretch>
          </p:blipFill>
          <p:spPr>
            <a:xfrm>
              <a:off x="1578863" y="71627"/>
              <a:ext cx="8455152" cy="1359408"/>
            </a:xfrm>
            <a:prstGeom prst="rect">
              <a:avLst/>
            </a:prstGeom>
          </p:spPr>
        </p:pic>
      </p:grpSp>
      <p:sp>
        <p:nvSpPr>
          <p:cNvPr id="7" name="object 7"/>
          <p:cNvSpPr txBox="1">
            <a:spLocks noGrp="1"/>
          </p:cNvSpPr>
          <p:nvPr>
            <p:ph type="title"/>
          </p:nvPr>
        </p:nvSpPr>
        <p:spPr>
          <a:xfrm>
            <a:off x="78739" y="238709"/>
            <a:ext cx="9525000" cy="757555"/>
          </a:xfrm>
          <a:prstGeom prst="rect">
            <a:avLst/>
          </a:prstGeom>
        </p:spPr>
        <p:txBody>
          <a:bodyPr vert="horz" wrap="square" lIns="0" tIns="12700" rIns="0" bIns="0" rtlCol="0">
            <a:spAutoFit/>
          </a:bodyPr>
          <a:lstStyle/>
          <a:p>
            <a:pPr marL="12700">
              <a:lnSpc>
                <a:spcPct val="100000"/>
              </a:lnSpc>
              <a:spcBef>
                <a:spcPts val="100"/>
              </a:spcBef>
            </a:pPr>
            <a:r>
              <a:rPr sz="4800" spc="440" dirty="0"/>
              <a:t>SEMI-IMMERSIVE</a:t>
            </a:r>
            <a:r>
              <a:rPr sz="4800" spc="225" dirty="0"/>
              <a:t> </a:t>
            </a:r>
            <a:r>
              <a:rPr sz="4800" spc="355" dirty="0"/>
              <a:t>VR</a:t>
            </a:r>
            <a:r>
              <a:rPr sz="4800" spc="270" dirty="0"/>
              <a:t> </a:t>
            </a:r>
            <a:r>
              <a:rPr sz="4800" spc="484" dirty="0"/>
              <a:t>SYSTEM</a:t>
            </a:r>
            <a:endParaRPr sz="4800"/>
          </a:p>
        </p:txBody>
      </p:sp>
      <p:grpSp>
        <p:nvGrpSpPr>
          <p:cNvPr id="8" name="object 8"/>
          <p:cNvGrpSpPr/>
          <p:nvPr/>
        </p:nvGrpSpPr>
        <p:grpSpPr>
          <a:xfrm>
            <a:off x="-9398" y="1316481"/>
            <a:ext cx="12065000" cy="5552440"/>
            <a:chOff x="-9398" y="1316481"/>
            <a:chExt cx="12065000" cy="5552440"/>
          </a:xfrm>
        </p:grpSpPr>
        <p:sp>
          <p:nvSpPr>
            <p:cNvPr id="9" name="object 9"/>
            <p:cNvSpPr/>
            <p:nvPr/>
          </p:nvSpPr>
          <p:spPr>
            <a:xfrm>
              <a:off x="762" y="1326641"/>
              <a:ext cx="12044680" cy="5532120"/>
            </a:xfrm>
            <a:custGeom>
              <a:avLst/>
              <a:gdLst/>
              <a:ahLst/>
              <a:cxnLst/>
              <a:rect l="l" t="t" r="r" b="b"/>
              <a:pathLst>
                <a:path w="12044680" h="5532120">
                  <a:moveTo>
                    <a:pt x="12044172" y="0"/>
                  </a:moveTo>
                  <a:lnTo>
                    <a:pt x="0" y="0"/>
                  </a:lnTo>
                  <a:lnTo>
                    <a:pt x="0" y="5532120"/>
                  </a:lnTo>
                  <a:lnTo>
                    <a:pt x="12044172" y="5532120"/>
                  </a:lnTo>
                  <a:lnTo>
                    <a:pt x="12044172" y="0"/>
                  </a:lnTo>
                  <a:close/>
                </a:path>
              </a:pathLst>
            </a:custGeom>
            <a:solidFill>
              <a:srgbClr val="FFFFFF"/>
            </a:solidFill>
          </p:spPr>
          <p:txBody>
            <a:bodyPr wrap="square" lIns="0" tIns="0" rIns="0" bIns="0" rtlCol="0"/>
            <a:lstStyle/>
            <a:p>
              <a:endParaRPr/>
            </a:p>
          </p:txBody>
        </p:sp>
        <p:sp>
          <p:nvSpPr>
            <p:cNvPr id="10" name="object 10"/>
            <p:cNvSpPr/>
            <p:nvPr/>
          </p:nvSpPr>
          <p:spPr>
            <a:xfrm>
              <a:off x="762" y="1326641"/>
              <a:ext cx="12044680" cy="5532120"/>
            </a:xfrm>
            <a:custGeom>
              <a:avLst/>
              <a:gdLst/>
              <a:ahLst/>
              <a:cxnLst/>
              <a:rect l="l" t="t" r="r" b="b"/>
              <a:pathLst>
                <a:path w="12044680" h="5532120">
                  <a:moveTo>
                    <a:pt x="0" y="5532120"/>
                  </a:moveTo>
                  <a:lnTo>
                    <a:pt x="12044172" y="5532120"/>
                  </a:lnTo>
                  <a:lnTo>
                    <a:pt x="12044172" y="0"/>
                  </a:lnTo>
                  <a:lnTo>
                    <a:pt x="0" y="0"/>
                  </a:lnTo>
                  <a:lnTo>
                    <a:pt x="0" y="5532120"/>
                  </a:lnTo>
                  <a:close/>
                </a:path>
              </a:pathLst>
            </a:custGeom>
            <a:ln w="19812">
              <a:solidFill>
                <a:srgbClr val="9EC544"/>
              </a:solidFill>
            </a:ln>
          </p:spPr>
          <p:txBody>
            <a:bodyPr wrap="square" lIns="0" tIns="0" rIns="0" bIns="0" rtlCol="0"/>
            <a:lstStyle/>
            <a:p>
              <a:endParaRPr/>
            </a:p>
          </p:txBody>
        </p:sp>
      </p:grpSp>
      <p:sp>
        <p:nvSpPr>
          <p:cNvPr id="11" name="object 11"/>
          <p:cNvSpPr txBox="1"/>
          <p:nvPr/>
        </p:nvSpPr>
        <p:spPr>
          <a:xfrm>
            <a:off x="78739" y="1319250"/>
            <a:ext cx="11855450" cy="1615440"/>
          </a:xfrm>
          <a:prstGeom prst="rect">
            <a:avLst/>
          </a:prstGeom>
        </p:spPr>
        <p:txBody>
          <a:bodyPr vert="horz" wrap="square" lIns="0" tIns="12700" rIns="0" bIns="0" rtlCol="0">
            <a:spAutoFit/>
          </a:bodyPr>
          <a:lstStyle/>
          <a:p>
            <a:pPr marL="241300" marR="751840" indent="-228600">
              <a:lnSpc>
                <a:spcPct val="120000"/>
              </a:lnSpc>
              <a:spcBef>
                <a:spcPts val="100"/>
              </a:spcBef>
              <a:buFont typeface="Wingdings"/>
              <a:buChar char=""/>
              <a:tabLst>
                <a:tab pos="241300" algn="l"/>
              </a:tabLst>
            </a:pPr>
            <a:r>
              <a:rPr sz="2000" dirty="0">
                <a:latin typeface="Arial MT"/>
                <a:cs typeface="Arial MT"/>
              </a:rPr>
              <a:t>Provides</a:t>
            </a:r>
            <a:r>
              <a:rPr sz="2000" spc="-15" dirty="0">
                <a:latin typeface="Arial MT"/>
                <a:cs typeface="Arial MT"/>
              </a:rPr>
              <a:t> </a:t>
            </a:r>
            <a:r>
              <a:rPr sz="2000" dirty="0">
                <a:latin typeface="Arial MT"/>
                <a:cs typeface="Arial MT"/>
              </a:rPr>
              <a:t>high</a:t>
            </a:r>
            <a:r>
              <a:rPr sz="2000" spc="-10" dirty="0">
                <a:latin typeface="Arial MT"/>
                <a:cs typeface="Arial MT"/>
              </a:rPr>
              <a:t> </a:t>
            </a:r>
            <a:r>
              <a:rPr sz="2000" dirty="0">
                <a:latin typeface="Arial MT"/>
                <a:cs typeface="Arial MT"/>
              </a:rPr>
              <a:t>level</a:t>
            </a:r>
            <a:r>
              <a:rPr sz="2000" spc="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immersion,</a:t>
            </a:r>
            <a:r>
              <a:rPr sz="2000" spc="-35" dirty="0">
                <a:latin typeface="Arial MT"/>
                <a:cs typeface="Arial MT"/>
              </a:rPr>
              <a:t> </a:t>
            </a:r>
            <a:r>
              <a:rPr sz="2000" dirty="0">
                <a:latin typeface="Arial MT"/>
                <a:cs typeface="Arial MT"/>
              </a:rPr>
              <a:t>while</a:t>
            </a:r>
            <a:r>
              <a:rPr sz="2000" spc="5" dirty="0">
                <a:latin typeface="Arial MT"/>
                <a:cs typeface="Arial MT"/>
              </a:rPr>
              <a:t> </a:t>
            </a:r>
            <a:r>
              <a:rPr sz="2000" dirty="0">
                <a:latin typeface="Arial MT"/>
                <a:cs typeface="Arial MT"/>
              </a:rPr>
              <a:t>keeping</a:t>
            </a:r>
            <a:r>
              <a:rPr sz="2000" spc="-20"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simplicity</a:t>
            </a:r>
            <a:r>
              <a:rPr sz="2000" spc="-10" dirty="0">
                <a:latin typeface="Arial MT"/>
                <a:cs typeface="Arial MT"/>
              </a:rPr>
              <a:t> </a:t>
            </a:r>
            <a:r>
              <a:rPr sz="2000" dirty="0">
                <a:latin typeface="Arial MT"/>
                <a:cs typeface="Arial MT"/>
              </a:rPr>
              <a:t>of</a:t>
            </a:r>
            <a:r>
              <a:rPr sz="2000" spc="-2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desktop</a:t>
            </a:r>
            <a:r>
              <a:rPr sz="2000" spc="-20" dirty="0">
                <a:latin typeface="Arial MT"/>
                <a:cs typeface="Arial MT"/>
              </a:rPr>
              <a:t> </a:t>
            </a:r>
            <a:r>
              <a:rPr sz="2000" dirty="0">
                <a:latin typeface="Arial MT"/>
                <a:cs typeface="Arial MT"/>
              </a:rPr>
              <a:t>VR</a:t>
            </a:r>
            <a:r>
              <a:rPr sz="2000" spc="5" dirty="0">
                <a:latin typeface="Arial MT"/>
                <a:cs typeface="Arial MT"/>
              </a:rPr>
              <a:t> </a:t>
            </a:r>
            <a:r>
              <a:rPr sz="2000" dirty="0">
                <a:latin typeface="Arial MT"/>
                <a:cs typeface="Arial MT"/>
              </a:rPr>
              <a:t>or</a:t>
            </a:r>
            <a:r>
              <a:rPr sz="2000" spc="-25" dirty="0">
                <a:latin typeface="Arial MT"/>
                <a:cs typeface="Arial MT"/>
              </a:rPr>
              <a:t> </a:t>
            </a:r>
            <a:r>
              <a:rPr sz="2000" dirty="0">
                <a:latin typeface="Arial MT"/>
                <a:cs typeface="Arial MT"/>
              </a:rPr>
              <a:t>utilizing</a:t>
            </a:r>
            <a:r>
              <a:rPr sz="2000" spc="5" dirty="0">
                <a:latin typeface="Arial MT"/>
                <a:cs typeface="Arial MT"/>
              </a:rPr>
              <a:t> </a:t>
            </a:r>
            <a:r>
              <a:rPr sz="2000" dirty="0">
                <a:latin typeface="Arial MT"/>
                <a:cs typeface="Arial MT"/>
              </a:rPr>
              <a:t>some </a:t>
            </a:r>
            <a:r>
              <a:rPr sz="2000" spc="-540" dirty="0">
                <a:latin typeface="Arial MT"/>
                <a:cs typeface="Arial MT"/>
              </a:rPr>
              <a:t> </a:t>
            </a:r>
            <a:r>
              <a:rPr sz="2000" dirty="0">
                <a:latin typeface="Arial MT"/>
                <a:cs typeface="Arial MT"/>
              </a:rPr>
              <a:t>physical</a:t>
            </a:r>
            <a:r>
              <a:rPr sz="2000" spc="-20" dirty="0">
                <a:latin typeface="Arial MT"/>
                <a:cs typeface="Arial MT"/>
              </a:rPr>
              <a:t> </a:t>
            </a:r>
            <a:r>
              <a:rPr sz="2000" dirty="0">
                <a:latin typeface="Arial MT"/>
                <a:cs typeface="Arial MT"/>
              </a:rPr>
              <a:t>model.</a:t>
            </a:r>
            <a:endParaRPr sz="2000">
              <a:latin typeface="Arial MT"/>
              <a:cs typeface="Arial MT"/>
            </a:endParaRPr>
          </a:p>
          <a:p>
            <a:pPr marL="241300" marR="5080" indent="-228600">
              <a:lnSpc>
                <a:spcPct val="120000"/>
              </a:lnSpc>
              <a:spcBef>
                <a:spcPts val="994"/>
              </a:spcBef>
              <a:buFont typeface="Wingdings"/>
              <a:buChar char=""/>
              <a:tabLst>
                <a:tab pos="241300" algn="l"/>
              </a:tabLst>
            </a:pPr>
            <a:r>
              <a:rPr sz="2000" dirty="0">
                <a:latin typeface="Arial MT"/>
                <a:cs typeface="Arial MT"/>
              </a:rPr>
              <a:t>Example of</a:t>
            </a:r>
            <a:r>
              <a:rPr sz="2000" spc="-25" dirty="0">
                <a:latin typeface="Arial MT"/>
                <a:cs typeface="Arial MT"/>
              </a:rPr>
              <a:t> </a:t>
            </a:r>
            <a:r>
              <a:rPr sz="2000" dirty="0">
                <a:latin typeface="Arial MT"/>
                <a:cs typeface="Arial MT"/>
              </a:rPr>
              <a:t>such</a:t>
            </a:r>
            <a:r>
              <a:rPr sz="2000" spc="-20" dirty="0">
                <a:latin typeface="Arial MT"/>
                <a:cs typeface="Arial MT"/>
              </a:rPr>
              <a:t> </a:t>
            </a:r>
            <a:r>
              <a:rPr sz="2000" dirty="0">
                <a:latin typeface="Arial MT"/>
                <a:cs typeface="Arial MT"/>
              </a:rPr>
              <a:t>system</a:t>
            </a:r>
            <a:r>
              <a:rPr sz="2000" spc="-30" dirty="0">
                <a:latin typeface="Arial MT"/>
                <a:cs typeface="Arial MT"/>
              </a:rPr>
              <a:t> </a:t>
            </a:r>
            <a:r>
              <a:rPr sz="2000" dirty="0">
                <a:latin typeface="Arial MT"/>
                <a:cs typeface="Arial MT"/>
              </a:rPr>
              <a:t>includes</a:t>
            </a:r>
            <a:r>
              <a:rPr sz="2000" spc="-25" dirty="0">
                <a:latin typeface="Arial MT"/>
                <a:cs typeface="Arial MT"/>
              </a:rPr>
              <a:t> </a:t>
            </a:r>
            <a:r>
              <a:rPr sz="2000" dirty="0">
                <a:latin typeface="Arial MT"/>
                <a:cs typeface="Arial MT"/>
              </a:rPr>
              <a:t>the</a:t>
            </a:r>
            <a:r>
              <a:rPr sz="2000" spc="-15" dirty="0">
                <a:latin typeface="Arial MT"/>
                <a:cs typeface="Arial MT"/>
              </a:rPr>
              <a:t> </a:t>
            </a:r>
            <a:r>
              <a:rPr sz="2000" spc="-35" dirty="0">
                <a:latin typeface="Arial MT"/>
                <a:cs typeface="Arial MT"/>
              </a:rPr>
              <a:t>CAVE</a:t>
            </a:r>
            <a:r>
              <a:rPr sz="2000" spc="-5" dirty="0">
                <a:latin typeface="Arial MT"/>
                <a:cs typeface="Arial MT"/>
              </a:rPr>
              <a:t> </a:t>
            </a:r>
            <a:r>
              <a:rPr sz="2000" dirty="0">
                <a:latin typeface="Arial MT"/>
                <a:cs typeface="Arial MT"/>
              </a:rPr>
              <a:t>(Cave</a:t>
            </a:r>
            <a:r>
              <a:rPr sz="2000" spc="-130" dirty="0">
                <a:latin typeface="Arial MT"/>
                <a:cs typeface="Arial MT"/>
              </a:rPr>
              <a:t> </a:t>
            </a:r>
            <a:r>
              <a:rPr sz="2000" dirty="0">
                <a:latin typeface="Arial MT"/>
                <a:cs typeface="Arial MT"/>
              </a:rPr>
              <a:t>Automatic</a:t>
            </a:r>
            <a:r>
              <a:rPr sz="2000" spc="-20" dirty="0">
                <a:latin typeface="Arial MT"/>
                <a:cs typeface="Arial MT"/>
              </a:rPr>
              <a:t> </a:t>
            </a:r>
            <a:r>
              <a:rPr sz="2000" spc="-5" dirty="0">
                <a:latin typeface="Arial MT"/>
                <a:cs typeface="Arial MT"/>
              </a:rPr>
              <a:t>Virtual</a:t>
            </a:r>
            <a:r>
              <a:rPr sz="2000" dirty="0">
                <a:latin typeface="Arial MT"/>
                <a:cs typeface="Arial MT"/>
              </a:rPr>
              <a:t> Environment)</a:t>
            </a:r>
            <a:r>
              <a:rPr sz="2000" spc="-35"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an</a:t>
            </a:r>
            <a:r>
              <a:rPr sz="2000" spc="-15" dirty="0">
                <a:latin typeface="Arial MT"/>
                <a:cs typeface="Arial MT"/>
              </a:rPr>
              <a:t> </a:t>
            </a:r>
            <a:r>
              <a:rPr sz="2000" dirty="0">
                <a:latin typeface="Arial MT"/>
                <a:cs typeface="Arial MT"/>
              </a:rPr>
              <a:t>application</a:t>
            </a:r>
            <a:r>
              <a:rPr sz="2000" spc="-20" dirty="0">
                <a:latin typeface="Arial MT"/>
                <a:cs typeface="Arial MT"/>
              </a:rPr>
              <a:t> </a:t>
            </a:r>
            <a:r>
              <a:rPr sz="2000" dirty="0">
                <a:latin typeface="Arial MT"/>
                <a:cs typeface="Arial MT"/>
              </a:rPr>
              <a:t>is </a:t>
            </a:r>
            <a:r>
              <a:rPr sz="2000" spc="-54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driving simulator</a:t>
            </a:r>
            <a:endParaRPr sz="2000">
              <a:latin typeface="Arial MT"/>
              <a:cs typeface="Arial MT"/>
            </a:endParaRPr>
          </a:p>
        </p:txBody>
      </p:sp>
      <p:grpSp>
        <p:nvGrpSpPr>
          <p:cNvPr id="12" name="object 12"/>
          <p:cNvGrpSpPr/>
          <p:nvPr/>
        </p:nvGrpSpPr>
        <p:grpSpPr>
          <a:xfrm>
            <a:off x="1828800" y="3185160"/>
            <a:ext cx="8763000" cy="2910840"/>
            <a:chOff x="1828800" y="3185160"/>
            <a:chExt cx="8763000" cy="2910840"/>
          </a:xfrm>
        </p:grpSpPr>
        <p:pic>
          <p:nvPicPr>
            <p:cNvPr id="13" name="object 13"/>
            <p:cNvPicPr/>
            <p:nvPr/>
          </p:nvPicPr>
          <p:blipFill>
            <a:blip r:embed="rId6" cstate="print"/>
            <a:stretch>
              <a:fillRect/>
            </a:stretch>
          </p:blipFill>
          <p:spPr>
            <a:xfrm>
              <a:off x="1828800" y="3258312"/>
              <a:ext cx="3942588" cy="2837688"/>
            </a:xfrm>
            <a:prstGeom prst="rect">
              <a:avLst/>
            </a:prstGeom>
          </p:spPr>
        </p:pic>
        <p:pic>
          <p:nvPicPr>
            <p:cNvPr id="14" name="object 14"/>
            <p:cNvPicPr/>
            <p:nvPr/>
          </p:nvPicPr>
          <p:blipFill>
            <a:blip r:embed="rId7" cstate="print"/>
            <a:stretch>
              <a:fillRect/>
            </a:stretch>
          </p:blipFill>
          <p:spPr>
            <a:xfrm>
              <a:off x="6019800" y="3185160"/>
              <a:ext cx="4572000" cy="2799588"/>
            </a:xfrm>
            <a:prstGeom prst="rect">
              <a:avLst/>
            </a:prstGeom>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The initial orientation θ(0) was assumed to be known. In practice, this corresponds to a registration problem, which is the initial alignment between the real and virtual worlds. </a:t>
            </a:r>
          </a:p>
          <a:p>
            <a:r>
              <a:rPr lang="en-US" dirty="0"/>
              <a:t>To understand the issue, suppose that θ represents direction for a VR headset. </a:t>
            </a:r>
          </a:p>
          <a:p>
            <a:r>
              <a:rPr lang="en-US" dirty="0"/>
              <a:t>One possibility is to assign θ(0) = 0, which corresponds to whichever direction the headset is facing when the tracking system is turned on. </a:t>
            </a:r>
          </a:p>
          <a:p>
            <a:r>
              <a:rPr lang="en-US" dirty="0"/>
              <a:t>This might be when the system is booted. If the headset has an “on head” sensor, then it could start when the user attaches the headset to his head.</a:t>
            </a:r>
          </a:p>
        </p:txBody>
      </p:sp>
      <p:sp>
        <p:nvSpPr>
          <p:cNvPr id="3" name="Title 2"/>
          <p:cNvSpPr>
            <a:spLocks noGrp="1"/>
          </p:cNvSpPr>
          <p:nvPr>
            <p:ph type="title"/>
          </p:nvPr>
        </p:nvSpPr>
        <p:spPr/>
        <p:txBody>
          <a:bodyPr/>
          <a:lstStyle/>
          <a:p>
            <a:r>
              <a:rPr lang="en-US" dirty="0"/>
              <a:t>Registration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make a useful tracking system, the drift error cannot be allowed to accumulate. Even if the gyroscope were perfectly calibrated, drift error would nevertheless grow due to other factors such as quantized output values, sampling rate limitations, and </a:t>
            </a:r>
            <a:r>
              <a:rPr lang="en-US" dirty="0" err="1"/>
              <a:t>unmodeled</a:t>
            </a:r>
            <a:r>
              <a:rPr lang="en-US" dirty="0"/>
              <a:t> noise. The first problem is to estimate the drift error, which is usually accomplished with an additional sensor.</a:t>
            </a:r>
          </a:p>
        </p:txBody>
      </p:sp>
      <p:sp>
        <p:nvSpPr>
          <p:cNvPr id="3" name="Title 2"/>
          <p:cNvSpPr>
            <a:spLocks noGrp="1"/>
          </p:cNvSpPr>
          <p:nvPr>
            <p:ph type="title"/>
          </p:nvPr>
        </p:nvSpPr>
        <p:spPr/>
        <p:txBody>
          <a:bodyPr/>
          <a:lstStyle/>
          <a:p>
            <a:r>
              <a:rPr lang="en-US" dirty="0"/>
              <a:t>Drift correction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609600" y="0"/>
            <a:ext cx="10972800" cy="1143000"/>
          </a:xfrm>
        </p:spPr>
        <p:txBody>
          <a:bodyPr/>
          <a:lstStyle/>
          <a:p>
            <a:r>
              <a:rPr lang="en-US" dirty="0"/>
              <a:t>VR and Sense organs</a:t>
            </a:r>
          </a:p>
        </p:txBody>
      </p:sp>
      <p:pic>
        <p:nvPicPr>
          <p:cNvPr id="4" name="Picture 3" descr="C:\Users\online\AppData\Local\Microsoft\Windows\INetCache\Content.Word\New Picture (1).bmp"/>
          <p:cNvPicPr/>
          <p:nvPr/>
        </p:nvPicPr>
        <p:blipFill>
          <a:blip r:embed="rId2"/>
          <a:srcRect/>
          <a:stretch>
            <a:fillRect/>
          </a:stretch>
        </p:blipFill>
        <p:spPr bwMode="auto">
          <a:xfrm>
            <a:off x="609600" y="762000"/>
            <a:ext cx="10744200" cy="609600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The tracking systems</a:t>
            </a:r>
            <a:r>
              <a:rPr lang="en-US" dirty="0"/>
              <a:t> are the main components for the VR systems. </a:t>
            </a:r>
          </a:p>
          <a:p>
            <a:r>
              <a:rPr lang="en-US" dirty="0"/>
              <a:t>They interact with the system’s processing unit. </a:t>
            </a:r>
          </a:p>
          <a:p>
            <a:r>
              <a:rPr lang="en-US" dirty="0"/>
              <a:t>This relays to the system the orientation of the user’s point of view. </a:t>
            </a:r>
          </a:p>
          <a:p>
            <a:r>
              <a:rPr lang="en-US" dirty="0"/>
              <a:t>In systems which let a user to roam around within a physical space, the locality of the person can be detected with the help of trackers, along with his direction and speed.</a:t>
            </a:r>
          </a:p>
          <a:p>
            <a:endParaRPr lang="en-US" dirty="0"/>
          </a:p>
        </p:txBody>
      </p:sp>
      <p:sp>
        <p:nvSpPr>
          <p:cNvPr id="3" name="Title 2"/>
          <p:cNvSpPr>
            <a:spLocks noGrp="1"/>
          </p:cNvSpPr>
          <p:nvPr>
            <p:ph type="title"/>
          </p:nvPr>
        </p:nvSpPr>
        <p:spPr/>
        <p:txBody>
          <a:bodyPr/>
          <a:lstStyle/>
          <a:p>
            <a:r>
              <a:rPr lang="en-US" dirty="0"/>
              <a:t>TRACKING systems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A six degree of freedom can be detected</a:t>
            </a:r>
            <a:r>
              <a:rPr lang="en-US" b="1" dirty="0"/>
              <a:t> (6-DOF)</a:t>
            </a:r>
            <a:endParaRPr lang="en-US" dirty="0"/>
          </a:p>
          <a:p>
            <a:r>
              <a:rPr lang="en-US" dirty="0"/>
              <a:t>  Orientation consists of a </a:t>
            </a:r>
            <a:r>
              <a:rPr lang="en-US" b="1" dirty="0"/>
              <a:t>yaw</a:t>
            </a:r>
            <a:r>
              <a:rPr lang="en-US" dirty="0"/>
              <a:t> of an object, </a:t>
            </a:r>
            <a:r>
              <a:rPr lang="en-US" b="1" dirty="0"/>
              <a:t>roll</a:t>
            </a:r>
            <a:r>
              <a:rPr lang="en-US" dirty="0"/>
              <a:t> and </a:t>
            </a:r>
            <a:r>
              <a:rPr lang="en-US" b="1" dirty="0"/>
              <a:t>pitch</a:t>
            </a:r>
            <a:r>
              <a:rPr lang="en-US" dirty="0"/>
              <a:t>.</a:t>
            </a:r>
          </a:p>
          <a:p>
            <a:r>
              <a:rPr lang="en-US" dirty="0"/>
              <a:t> These are nothing but the position of the objects within the x-y-z coordinates of a space, however, it is also the orientation of the object.</a:t>
            </a:r>
          </a:p>
          <a:p>
            <a:endParaRPr lang="en-US" dirty="0"/>
          </a:p>
        </p:txBody>
      </p:sp>
      <p:sp>
        <p:nvSpPr>
          <p:cNvPr id="3" name="Title 2"/>
          <p:cNvSpPr>
            <a:spLocks noGrp="1"/>
          </p:cNvSpPr>
          <p:nvPr>
            <p:ph type="title"/>
          </p:nvPr>
        </p:nvSpPr>
        <p:spPr/>
        <p:txBody>
          <a:bodyPr>
            <a:normAutofit fontScale="90000"/>
          </a:bodyPr>
          <a:lstStyle/>
          <a:p>
            <a:r>
              <a:rPr lang="en-US" dirty="0"/>
              <a:t>The various types of systems used for tracking utilized in VR systems. </a:t>
            </a:r>
            <a:br>
              <a:rPr lang="en-US" dirty="0"/>
            </a:br>
            <a:endParaRPr lang="en-US" dirty="0"/>
          </a:p>
        </p:txBody>
      </p:sp>
      <p:pic>
        <p:nvPicPr>
          <p:cNvPr id="4" name="Picture 3" descr="C:\Users\online\AppData\Local\Microsoft\Windows\INetCache\Content.Word\New Picture (6).bmp"/>
          <p:cNvPicPr/>
          <p:nvPr/>
        </p:nvPicPr>
        <p:blipFill>
          <a:blip r:embed="rId2"/>
          <a:srcRect/>
          <a:stretch>
            <a:fillRect/>
          </a:stretch>
        </p:blipFill>
        <p:spPr bwMode="auto">
          <a:xfrm>
            <a:off x="7315200" y="3200400"/>
            <a:ext cx="4343400" cy="388620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lvl="0"/>
            <a:r>
              <a:rPr lang="en-US" b="1" dirty="0"/>
              <a:t>–</a:t>
            </a:r>
            <a:r>
              <a:rPr lang="en-US" dirty="0"/>
              <a:t> They calculate magnetic fields generated by bypassing an electric current simultaneously through 3 coiled wires. </a:t>
            </a:r>
          </a:p>
          <a:p>
            <a:pPr lvl="0"/>
            <a:r>
              <a:rPr lang="en-US" dirty="0"/>
              <a:t>These wires are set up in a perpendicular manner to one another. These small turns to be an electromagnet. </a:t>
            </a:r>
          </a:p>
          <a:p>
            <a:pPr lvl="0"/>
            <a:r>
              <a:rPr lang="en-US" dirty="0"/>
              <a:t>The system’s sensors calculate how its magnetic field creates an impact on the other coils. </a:t>
            </a:r>
          </a:p>
          <a:p>
            <a:pPr lvl="0"/>
            <a:r>
              <a:rPr lang="en-US" dirty="0"/>
              <a:t>The measurement shows the orientation and direction of the emitter. </a:t>
            </a:r>
          </a:p>
          <a:p>
            <a:pPr lvl="0"/>
            <a:r>
              <a:rPr lang="en-US" dirty="0"/>
              <a:t>The responsiveness of an efficient electromagnetic tracking system is really good. They level of latency is quite low. </a:t>
            </a:r>
          </a:p>
          <a:p>
            <a:pPr lvl="0"/>
            <a:r>
              <a:rPr lang="en-US" dirty="0"/>
              <a:t>The drawback is that whatever that can create a magnetic field, can come between the signals, which are sent to the sensors</a:t>
            </a:r>
          </a:p>
          <a:p>
            <a:endParaRPr lang="en-US" dirty="0"/>
          </a:p>
        </p:txBody>
      </p:sp>
      <p:sp>
        <p:nvSpPr>
          <p:cNvPr id="3" name="Title 2"/>
          <p:cNvSpPr>
            <a:spLocks noGrp="1"/>
          </p:cNvSpPr>
          <p:nvPr>
            <p:ph type="title"/>
          </p:nvPr>
        </p:nvSpPr>
        <p:spPr/>
        <p:txBody>
          <a:bodyPr/>
          <a:lstStyle/>
          <a:p>
            <a:r>
              <a:rPr lang="en-US" dirty="0"/>
              <a:t>Electromagnetic tracking systems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b="1" dirty="0"/>
              <a:t> </a:t>
            </a:r>
            <a:r>
              <a:rPr lang="en-US" dirty="0"/>
              <a:t>This tracking system senses and produces ultrasonic sound waves to identify the orientation and position of a target. </a:t>
            </a:r>
          </a:p>
          <a:p>
            <a:r>
              <a:rPr lang="en-US" dirty="0"/>
              <a:t>They calculate the time taken for the ultrasonic sound to travel to a sensor. </a:t>
            </a:r>
          </a:p>
          <a:p>
            <a:r>
              <a:rPr lang="en-US" dirty="0"/>
              <a:t>The sensors are usually kept stable in the environment. </a:t>
            </a:r>
          </a:p>
          <a:p>
            <a:r>
              <a:rPr lang="en-US" dirty="0"/>
              <a:t>The user puts on ultrasonic emitters. the calculation of the orientation as well as position of the target depending on the time on the time taken by the sound to hit the sensors is achieved by the system. Many faults are shown by the acoustic tracking system. </a:t>
            </a:r>
          </a:p>
          <a:p>
            <a:r>
              <a:rPr lang="en-US" dirty="0"/>
              <a:t>Sound passes by quite slowly, so the update’s rate on a target’s position is naturally slow. </a:t>
            </a:r>
          </a:p>
          <a:p>
            <a:r>
              <a:rPr lang="en-US" dirty="0"/>
              <a:t>The efficiency of the system can be affected by the environment as the sound’s speed through air often changes depending on the humidity, temperature or the barometric pressure sound in the environment</a:t>
            </a:r>
          </a:p>
        </p:txBody>
      </p:sp>
      <p:sp>
        <p:nvSpPr>
          <p:cNvPr id="3" name="Title 2"/>
          <p:cNvSpPr>
            <a:spLocks noGrp="1"/>
          </p:cNvSpPr>
          <p:nvPr>
            <p:ph type="title"/>
          </p:nvPr>
        </p:nvSpPr>
        <p:spPr/>
        <p:txBody>
          <a:bodyPr/>
          <a:lstStyle/>
          <a:p>
            <a:r>
              <a:rPr lang="en-US" dirty="0"/>
              <a:t>Acoustic tracking systems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These devices use light to calculate a target’s orientation along with position. </a:t>
            </a:r>
          </a:p>
          <a:p>
            <a:r>
              <a:rPr lang="en-US" dirty="0"/>
              <a:t>The signal emitter typically includes a group of infrared LEDs. The sensors consist of nothing but only cameras. </a:t>
            </a:r>
          </a:p>
          <a:p>
            <a:r>
              <a:rPr lang="en-US" dirty="0"/>
              <a:t>These cameras can understand the infrared light that has been emitted. </a:t>
            </a:r>
          </a:p>
          <a:p>
            <a:r>
              <a:rPr lang="en-US" dirty="0"/>
              <a:t>The LEDs illuminates in a fashion known as sequential pulses. </a:t>
            </a:r>
          </a:p>
          <a:p>
            <a:r>
              <a:rPr lang="en-US" dirty="0"/>
              <a:t>The pulsed signals are recorded by the camera and then the information is sent to the processing unit of the system. Data can be extrapolated by this unit</a:t>
            </a:r>
          </a:p>
        </p:txBody>
      </p:sp>
      <p:sp>
        <p:nvSpPr>
          <p:cNvPr id="3" name="Title 2"/>
          <p:cNvSpPr>
            <a:spLocks noGrp="1"/>
          </p:cNvSpPr>
          <p:nvPr>
            <p:ph type="title"/>
          </p:nvPr>
        </p:nvSpPr>
        <p:spPr/>
        <p:txBody>
          <a:bodyPr/>
          <a:lstStyle/>
          <a:p>
            <a:r>
              <a:rPr lang="en-US" dirty="0"/>
              <a:t>Optical tracking devices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en-US" dirty="0"/>
              <a:t> This tracking system is dependent on a physical link between a fixed reference point and the target. </a:t>
            </a:r>
          </a:p>
          <a:p>
            <a:pPr lvl="0"/>
            <a:r>
              <a:rPr lang="en-US" dirty="0"/>
              <a:t>One of the many examples is that mechanical tracking system located in the VR field, which is indeed a BOOM display.</a:t>
            </a:r>
          </a:p>
          <a:p>
            <a:pPr lvl="0"/>
            <a:r>
              <a:rPr lang="en-US" dirty="0"/>
              <a:t> A BOOM display, an HMD, is attached on the rear of a mechanical arm consisting 2 points of articulation.</a:t>
            </a:r>
          </a:p>
          <a:p>
            <a:pPr lvl="0"/>
            <a:r>
              <a:rPr lang="en-US" dirty="0"/>
              <a:t> The detection of the orientation and position of the system is done through the arm.</a:t>
            </a:r>
          </a:p>
          <a:p>
            <a:pPr lvl="0"/>
            <a:r>
              <a:rPr lang="en-US" dirty="0"/>
              <a:t> The rate of update is quite high with mechanical tracking systems, but the demerit is that they limit range of motion for a user.</a:t>
            </a:r>
          </a:p>
          <a:p>
            <a:endParaRPr lang="en-US" dirty="0"/>
          </a:p>
        </p:txBody>
      </p:sp>
      <p:sp>
        <p:nvSpPr>
          <p:cNvPr id="3" name="Title 2"/>
          <p:cNvSpPr>
            <a:spLocks noGrp="1"/>
          </p:cNvSpPr>
          <p:nvPr>
            <p:ph type="title"/>
          </p:nvPr>
        </p:nvSpPr>
        <p:spPr/>
        <p:txBody>
          <a:bodyPr/>
          <a:lstStyle/>
          <a:p>
            <a:r>
              <a:rPr lang="en-US" dirty="0"/>
              <a:t>Mechanical tracking systems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Motion Tracking, the process of </a:t>
            </a:r>
            <a:r>
              <a:rPr lang="en-US" dirty="0" err="1"/>
              <a:t>digitising</a:t>
            </a:r>
            <a:r>
              <a:rPr lang="en-US" dirty="0"/>
              <a:t> your movements for use in computer software, is a key component of VR systems. </a:t>
            </a:r>
          </a:p>
          <a:p>
            <a:r>
              <a:rPr lang="en-US" dirty="0"/>
              <a:t>Being able to engage and interact with the virtual world the moment you step into </a:t>
            </a:r>
            <a:r>
              <a:rPr lang="en-US" dirty="0">
                <a:hlinkClick r:id="rId2"/>
              </a:rPr>
              <a:t>a VR CAVE</a:t>
            </a:r>
            <a:r>
              <a:rPr lang="en-US" dirty="0"/>
              <a:t> or put on your </a:t>
            </a:r>
            <a:r>
              <a:rPr lang="en-US" dirty="0">
                <a:hlinkClick r:id="rId3"/>
              </a:rPr>
              <a:t>VR headset</a:t>
            </a:r>
            <a:r>
              <a:rPr lang="en-US" dirty="0"/>
              <a:t> – without being reminded of the real world – is crucial to the creation of a truly immersive experience.</a:t>
            </a:r>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MOTION TRACKING</a:t>
            </a:r>
            <a:br>
              <a:rPr lang="en-US" dirty="0"/>
            </a:b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1472565"/>
            <a:chOff x="0" y="0"/>
            <a:chExt cx="12192000" cy="1472565"/>
          </a:xfrm>
        </p:grpSpPr>
        <p:pic>
          <p:nvPicPr>
            <p:cNvPr id="3" name="object 3"/>
            <p:cNvPicPr/>
            <p:nvPr/>
          </p:nvPicPr>
          <p:blipFill>
            <a:blip r:embed="rId2" cstate="print"/>
            <a:stretch>
              <a:fillRect/>
            </a:stretch>
          </p:blipFill>
          <p:spPr>
            <a:xfrm>
              <a:off x="0" y="0"/>
              <a:ext cx="12192000" cy="1472184"/>
            </a:xfrm>
            <a:prstGeom prst="rect">
              <a:avLst/>
            </a:prstGeom>
          </p:spPr>
        </p:pic>
        <p:pic>
          <p:nvPicPr>
            <p:cNvPr id="4" name="object 4"/>
            <p:cNvPicPr/>
            <p:nvPr/>
          </p:nvPicPr>
          <p:blipFill>
            <a:blip r:embed="rId3" cstate="print"/>
            <a:stretch>
              <a:fillRect/>
            </a:stretch>
          </p:blipFill>
          <p:spPr>
            <a:xfrm>
              <a:off x="0" y="269747"/>
              <a:ext cx="6301741" cy="970788"/>
            </a:xfrm>
            <a:prstGeom prst="rect">
              <a:avLst/>
            </a:prstGeom>
          </p:spPr>
        </p:pic>
      </p:grpSp>
      <p:sp>
        <p:nvSpPr>
          <p:cNvPr id="5" name="object 5"/>
          <p:cNvSpPr txBox="1">
            <a:spLocks noGrp="1"/>
          </p:cNvSpPr>
          <p:nvPr>
            <p:ph type="title"/>
          </p:nvPr>
        </p:nvSpPr>
        <p:spPr>
          <a:xfrm>
            <a:off x="78739" y="386587"/>
            <a:ext cx="5912485" cy="543560"/>
          </a:xfrm>
          <a:prstGeom prst="rect">
            <a:avLst/>
          </a:prstGeom>
        </p:spPr>
        <p:txBody>
          <a:bodyPr vert="horz" wrap="square" lIns="0" tIns="12065" rIns="0" bIns="0" rtlCol="0">
            <a:spAutoFit/>
          </a:bodyPr>
          <a:lstStyle/>
          <a:p>
            <a:pPr marL="12700">
              <a:lnSpc>
                <a:spcPct val="100000"/>
              </a:lnSpc>
              <a:spcBef>
                <a:spcPts val="95"/>
              </a:spcBef>
            </a:pPr>
            <a:r>
              <a:rPr sz="3400" spc="260" dirty="0"/>
              <a:t>DISTRIBUTED</a:t>
            </a:r>
            <a:r>
              <a:rPr sz="3400" spc="160" dirty="0"/>
              <a:t> </a:t>
            </a:r>
            <a:r>
              <a:rPr sz="3400" spc="245" dirty="0"/>
              <a:t>VR</a:t>
            </a:r>
            <a:r>
              <a:rPr sz="3400" spc="204" dirty="0"/>
              <a:t> </a:t>
            </a:r>
            <a:r>
              <a:rPr sz="3400" spc="340" dirty="0"/>
              <a:t>SYSTEM</a:t>
            </a:r>
            <a:endParaRPr sz="3400"/>
          </a:p>
        </p:txBody>
      </p:sp>
      <p:grpSp>
        <p:nvGrpSpPr>
          <p:cNvPr id="6" name="object 6"/>
          <p:cNvGrpSpPr/>
          <p:nvPr/>
        </p:nvGrpSpPr>
        <p:grpSpPr>
          <a:xfrm>
            <a:off x="-9398" y="1362201"/>
            <a:ext cx="12212320" cy="5506720"/>
            <a:chOff x="-9398" y="1362201"/>
            <a:chExt cx="12212320" cy="5506720"/>
          </a:xfrm>
        </p:grpSpPr>
        <p:sp>
          <p:nvSpPr>
            <p:cNvPr id="7" name="object 7"/>
            <p:cNvSpPr/>
            <p:nvPr/>
          </p:nvSpPr>
          <p:spPr>
            <a:xfrm>
              <a:off x="762" y="1372361"/>
              <a:ext cx="12192000" cy="5486400"/>
            </a:xfrm>
            <a:custGeom>
              <a:avLst/>
              <a:gdLst/>
              <a:ahLst/>
              <a:cxnLst/>
              <a:rect l="l" t="t" r="r" b="b"/>
              <a:pathLst>
                <a:path w="12192000" h="5486400">
                  <a:moveTo>
                    <a:pt x="12192000" y="0"/>
                  </a:moveTo>
                  <a:lnTo>
                    <a:pt x="0" y="0"/>
                  </a:lnTo>
                  <a:lnTo>
                    <a:pt x="0" y="5486400"/>
                  </a:lnTo>
                  <a:lnTo>
                    <a:pt x="12192000" y="5486400"/>
                  </a:lnTo>
                  <a:lnTo>
                    <a:pt x="12192000" y="0"/>
                  </a:lnTo>
                  <a:close/>
                </a:path>
              </a:pathLst>
            </a:custGeom>
            <a:solidFill>
              <a:srgbClr val="FFFFFF"/>
            </a:solidFill>
          </p:spPr>
          <p:txBody>
            <a:bodyPr wrap="square" lIns="0" tIns="0" rIns="0" bIns="0" rtlCol="0"/>
            <a:lstStyle/>
            <a:p>
              <a:endParaRPr/>
            </a:p>
          </p:txBody>
        </p:sp>
        <p:sp>
          <p:nvSpPr>
            <p:cNvPr id="8" name="object 8"/>
            <p:cNvSpPr/>
            <p:nvPr/>
          </p:nvSpPr>
          <p:spPr>
            <a:xfrm>
              <a:off x="762" y="1372361"/>
              <a:ext cx="12192000" cy="5486400"/>
            </a:xfrm>
            <a:custGeom>
              <a:avLst/>
              <a:gdLst/>
              <a:ahLst/>
              <a:cxnLst/>
              <a:rect l="l" t="t" r="r" b="b"/>
              <a:pathLst>
                <a:path w="12192000" h="5486400">
                  <a:moveTo>
                    <a:pt x="0" y="5486400"/>
                  </a:moveTo>
                  <a:lnTo>
                    <a:pt x="12192000" y="5486400"/>
                  </a:lnTo>
                  <a:lnTo>
                    <a:pt x="12192000" y="0"/>
                  </a:lnTo>
                  <a:lnTo>
                    <a:pt x="0" y="0"/>
                  </a:lnTo>
                  <a:lnTo>
                    <a:pt x="0" y="5486400"/>
                  </a:lnTo>
                  <a:close/>
                </a:path>
              </a:pathLst>
            </a:custGeom>
            <a:ln w="19812">
              <a:solidFill>
                <a:srgbClr val="9EC544"/>
              </a:solidFill>
            </a:ln>
          </p:spPr>
          <p:txBody>
            <a:bodyPr wrap="square" lIns="0" tIns="0" rIns="0" bIns="0" rtlCol="0"/>
            <a:lstStyle/>
            <a:p>
              <a:endParaRPr/>
            </a:p>
          </p:txBody>
        </p:sp>
      </p:grpSp>
      <p:sp>
        <p:nvSpPr>
          <p:cNvPr id="9" name="object 9"/>
          <p:cNvSpPr txBox="1"/>
          <p:nvPr/>
        </p:nvSpPr>
        <p:spPr>
          <a:xfrm>
            <a:off x="78739" y="1425320"/>
            <a:ext cx="11969115" cy="1189355"/>
          </a:xfrm>
          <a:prstGeom prst="rect">
            <a:avLst/>
          </a:prstGeom>
        </p:spPr>
        <p:txBody>
          <a:bodyPr vert="horz" wrap="square" lIns="0" tIns="13335" rIns="0" bIns="0" rtlCol="0">
            <a:spAutoFit/>
          </a:bodyPr>
          <a:lstStyle/>
          <a:p>
            <a:pPr marL="241300" indent="-228600">
              <a:lnSpc>
                <a:spcPct val="100000"/>
              </a:lnSpc>
              <a:spcBef>
                <a:spcPts val="105"/>
              </a:spcBef>
              <a:buFont typeface="Wingdings"/>
              <a:buChar char=""/>
              <a:tabLst>
                <a:tab pos="241300" algn="l"/>
              </a:tabLst>
            </a:pPr>
            <a:r>
              <a:rPr sz="2000" dirty="0">
                <a:latin typeface="Arial MT"/>
                <a:cs typeface="Arial MT"/>
              </a:rPr>
              <a:t>New</a:t>
            </a:r>
            <a:r>
              <a:rPr sz="2000" spc="-15" dirty="0">
                <a:latin typeface="Arial MT"/>
                <a:cs typeface="Arial MT"/>
              </a:rPr>
              <a:t> </a:t>
            </a:r>
            <a:r>
              <a:rPr sz="2000" dirty="0">
                <a:latin typeface="Arial MT"/>
                <a:cs typeface="Arial MT"/>
              </a:rPr>
              <a:t>category</a:t>
            </a:r>
            <a:r>
              <a:rPr sz="2000" spc="-3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VR system,</a:t>
            </a:r>
            <a:r>
              <a:rPr sz="2000" spc="-35" dirty="0">
                <a:latin typeface="Arial MT"/>
                <a:cs typeface="Arial MT"/>
              </a:rPr>
              <a:t> </a:t>
            </a:r>
            <a:r>
              <a:rPr sz="2000" dirty="0">
                <a:latin typeface="Arial MT"/>
                <a:cs typeface="Arial MT"/>
              </a:rPr>
              <a:t>which</a:t>
            </a:r>
            <a:r>
              <a:rPr sz="2000" spc="-15" dirty="0">
                <a:latin typeface="Arial MT"/>
                <a:cs typeface="Arial MT"/>
              </a:rPr>
              <a:t> </a:t>
            </a:r>
            <a:r>
              <a:rPr sz="2000" dirty="0">
                <a:latin typeface="Arial MT"/>
                <a:cs typeface="Arial MT"/>
              </a:rPr>
              <a:t>exists</a:t>
            </a:r>
            <a:r>
              <a:rPr sz="2000" spc="-10" dirty="0">
                <a:latin typeface="Arial MT"/>
                <a:cs typeface="Arial MT"/>
              </a:rPr>
              <a:t> </a:t>
            </a:r>
            <a:r>
              <a:rPr sz="2000" dirty="0">
                <a:latin typeface="Arial MT"/>
                <a:cs typeface="Arial MT"/>
              </a:rPr>
              <a:t>as</a:t>
            </a:r>
            <a:r>
              <a:rPr sz="2000" spc="-15"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result</a:t>
            </a:r>
            <a:r>
              <a:rPr sz="2000" spc="-35"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rapid</a:t>
            </a:r>
            <a:r>
              <a:rPr sz="2000" spc="-25" dirty="0">
                <a:latin typeface="Arial MT"/>
                <a:cs typeface="Arial MT"/>
              </a:rPr>
              <a:t> </a:t>
            </a:r>
            <a:r>
              <a:rPr sz="2000" dirty="0">
                <a:latin typeface="Arial MT"/>
                <a:cs typeface="Arial MT"/>
              </a:rPr>
              <a:t>development</a:t>
            </a:r>
            <a:r>
              <a:rPr sz="2000" spc="-25" dirty="0">
                <a:latin typeface="Arial MT"/>
                <a:cs typeface="Arial MT"/>
              </a:rPr>
              <a:t> </a:t>
            </a:r>
            <a:r>
              <a:rPr sz="2000" dirty="0">
                <a:latin typeface="Arial MT"/>
                <a:cs typeface="Arial MT"/>
              </a:rPr>
              <a:t>of</a:t>
            </a:r>
            <a:r>
              <a:rPr sz="2000" spc="-10" dirty="0">
                <a:latin typeface="Arial MT"/>
                <a:cs typeface="Arial MT"/>
              </a:rPr>
              <a:t> </a:t>
            </a:r>
            <a:r>
              <a:rPr sz="2000" dirty="0">
                <a:latin typeface="Arial MT"/>
                <a:cs typeface="Arial MT"/>
              </a:rPr>
              <a:t>internet.</a:t>
            </a:r>
            <a:endParaRPr sz="2000">
              <a:latin typeface="Arial MT"/>
              <a:cs typeface="Arial MT"/>
            </a:endParaRPr>
          </a:p>
          <a:p>
            <a:pPr marL="241300" marR="5080" indent="-228600">
              <a:lnSpc>
                <a:spcPct val="120100"/>
              </a:lnSpc>
              <a:spcBef>
                <a:spcPts val="990"/>
              </a:spcBef>
              <a:buFont typeface="Wingdings"/>
              <a:buChar char=""/>
              <a:tabLst>
                <a:tab pos="241300" algn="l"/>
              </a:tabLst>
            </a:pPr>
            <a:r>
              <a:rPr sz="2000" spc="-5" dirty="0">
                <a:latin typeface="Arial MT"/>
                <a:cs typeface="Arial MT"/>
              </a:rPr>
              <a:t>Its</a:t>
            </a:r>
            <a:r>
              <a:rPr sz="2000" spc="-15" dirty="0">
                <a:latin typeface="Arial MT"/>
                <a:cs typeface="Arial MT"/>
              </a:rPr>
              <a:t> </a:t>
            </a:r>
            <a:r>
              <a:rPr sz="2000" dirty="0">
                <a:latin typeface="Arial MT"/>
                <a:cs typeface="Arial MT"/>
              </a:rPr>
              <a:t>goal</a:t>
            </a:r>
            <a:r>
              <a:rPr sz="2000" spc="-10"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remove</a:t>
            </a:r>
            <a:r>
              <a:rPr sz="2000" spc="-35" dirty="0">
                <a:latin typeface="Arial MT"/>
                <a:cs typeface="Arial MT"/>
              </a:rPr>
              <a:t> </a:t>
            </a:r>
            <a:r>
              <a:rPr sz="2000" dirty="0">
                <a:latin typeface="Arial MT"/>
                <a:cs typeface="Arial MT"/>
              </a:rPr>
              <a:t>the</a:t>
            </a:r>
            <a:r>
              <a:rPr sz="2000" spc="-15" dirty="0">
                <a:latin typeface="Arial MT"/>
                <a:cs typeface="Arial MT"/>
              </a:rPr>
              <a:t> </a:t>
            </a:r>
            <a:r>
              <a:rPr sz="2000" dirty="0">
                <a:latin typeface="Arial MT"/>
                <a:cs typeface="Arial MT"/>
              </a:rPr>
              <a:t>problem</a:t>
            </a:r>
            <a:r>
              <a:rPr sz="2000" spc="-20"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distance,</a:t>
            </a:r>
            <a:r>
              <a:rPr sz="2000" spc="-45" dirty="0">
                <a:latin typeface="Arial MT"/>
                <a:cs typeface="Arial MT"/>
              </a:rPr>
              <a:t> </a:t>
            </a:r>
            <a:r>
              <a:rPr sz="2000" dirty="0">
                <a:latin typeface="Arial MT"/>
                <a:cs typeface="Arial MT"/>
              </a:rPr>
              <a:t>allowing</a:t>
            </a:r>
            <a:r>
              <a:rPr sz="2000" spc="5" dirty="0">
                <a:latin typeface="Arial MT"/>
                <a:cs typeface="Arial MT"/>
              </a:rPr>
              <a:t> </a:t>
            </a:r>
            <a:r>
              <a:rPr sz="2000" dirty="0">
                <a:latin typeface="Arial MT"/>
                <a:cs typeface="Arial MT"/>
              </a:rPr>
              <a:t>people</a:t>
            </a:r>
            <a:r>
              <a:rPr sz="2000" spc="-10" dirty="0">
                <a:latin typeface="Arial MT"/>
                <a:cs typeface="Arial MT"/>
              </a:rPr>
              <a:t> </a:t>
            </a:r>
            <a:r>
              <a:rPr sz="2000" dirty="0">
                <a:latin typeface="Arial MT"/>
                <a:cs typeface="Arial MT"/>
              </a:rPr>
              <a:t>from</a:t>
            </a:r>
            <a:r>
              <a:rPr sz="2000" spc="-25" dirty="0">
                <a:latin typeface="Arial MT"/>
                <a:cs typeface="Arial MT"/>
              </a:rPr>
              <a:t> </a:t>
            </a:r>
            <a:r>
              <a:rPr sz="2000" dirty="0">
                <a:latin typeface="Arial MT"/>
                <a:cs typeface="Arial MT"/>
              </a:rPr>
              <a:t>many</a:t>
            </a:r>
            <a:r>
              <a:rPr sz="2000" spc="-15" dirty="0">
                <a:latin typeface="Arial MT"/>
                <a:cs typeface="Arial MT"/>
              </a:rPr>
              <a:t> </a:t>
            </a:r>
            <a:r>
              <a:rPr sz="2000" spc="-5" dirty="0">
                <a:latin typeface="Arial MT"/>
                <a:cs typeface="Arial MT"/>
              </a:rPr>
              <a:t>different</a:t>
            </a:r>
            <a:r>
              <a:rPr sz="2000" spc="-30" dirty="0">
                <a:latin typeface="Arial MT"/>
                <a:cs typeface="Arial MT"/>
              </a:rPr>
              <a:t> </a:t>
            </a:r>
            <a:r>
              <a:rPr sz="2000" dirty="0">
                <a:latin typeface="Arial MT"/>
                <a:cs typeface="Arial MT"/>
              </a:rPr>
              <a:t>locations</a:t>
            </a:r>
            <a:r>
              <a:rPr sz="2000" spc="-20" dirty="0">
                <a:latin typeface="Arial MT"/>
                <a:cs typeface="Arial MT"/>
              </a:rPr>
              <a:t> </a:t>
            </a:r>
            <a:r>
              <a:rPr sz="2000" dirty="0">
                <a:latin typeface="Arial MT"/>
                <a:cs typeface="Arial MT"/>
              </a:rPr>
              <a:t>to</a:t>
            </a:r>
            <a:r>
              <a:rPr sz="2000" spc="-5" dirty="0">
                <a:latin typeface="Arial MT"/>
                <a:cs typeface="Arial MT"/>
              </a:rPr>
              <a:t> </a:t>
            </a:r>
            <a:r>
              <a:rPr sz="2000" dirty="0">
                <a:latin typeface="Arial MT"/>
                <a:cs typeface="Arial MT"/>
              </a:rPr>
              <a:t>participate </a:t>
            </a:r>
            <a:r>
              <a:rPr sz="2000" spc="-54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interact</a:t>
            </a:r>
            <a:r>
              <a:rPr sz="2000" spc="-35" dirty="0">
                <a:latin typeface="Arial MT"/>
                <a:cs typeface="Arial MT"/>
              </a:rPr>
              <a:t> </a:t>
            </a:r>
            <a:r>
              <a:rPr sz="2000" dirty="0">
                <a:latin typeface="Arial MT"/>
                <a:cs typeface="Arial MT"/>
              </a:rPr>
              <a:t>in</a:t>
            </a:r>
            <a:r>
              <a:rPr sz="2000" spc="5" dirty="0">
                <a:latin typeface="Arial MT"/>
                <a:cs typeface="Arial MT"/>
              </a:rPr>
              <a:t> </a:t>
            </a:r>
            <a:r>
              <a:rPr sz="2000" spc="-5" dirty="0">
                <a:latin typeface="Arial MT"/>
                <a:cs typeface="Arial MT"/>
              </a:rPr>
              <a:t>the</a:t>
            </a:r>
            <a:r>
              <a:rPr sz="2000" spc="-15" dirty="0">
                <a:latin typeface="Arial MT"/>
                <a:cs typeface="Arial MT"/>
              </a:rPr>
              <a:t> </a:t>
            </a:r>
            <a:r>
              <a:rPr sz="2000" dirty="0">
                <a:latin typeface="Arial MT"/>
                <a:cs typeface="Arial MT"/>
              </a:rPr>
              <a:t>same</a:t>
            </a:r>
            <a:r>
              <a:rPr sz="2000" spc="-30" dirty="0">
                <a:latin typeface="Arial MT"/>
                <a:cs typeface="Arial MT"/>
              </a:rPr>
              <a:t> </a:t>
            </a:r>
            <a:r>
              <a:rPr sz="2000" spc="-5" dirty="0">
                <a:latin typeface="Arial MT"/>
                <a:cs typeface="Arial MT"/>
              </a:rPr>
              <a:t>virtual</a:t>
            </a:r>
            <a:r>
              <a:rPr sz="2000" spc="5" dirty="0">
                <a:latin typeface="Arial MT"/>
                <a:cs typeface="Arial MT"/>
              </a:rPr>
              <a:t> </a:t>
            </a:r>
            <a:r>
              <a:rPr sz="2000" dirty="0">
                <a:latin typeface="Arial MT"/>
                <a:cs typeface="Arial MT"/>
              </a:rPr>
              <a:t>world</a:t>
            </a:r>
            <a:r>
              <a:rPr sz="2000" spc="-30" dirty="0">
                <a:latin typeface="Arial MT"/>
                <a:cs typeface="Arial MT"/>
              </a:rPr>
              <a:t> </a:t>
            </a:r>
            <a:r>
              <a:rPr sz="2000" dirty="0">
                <a:latin typeface="Arial MT"/>
                <a:cs typeface="Arial MT"/>
              </a:rPr>
              <a:t>through</a:t>
            </a:r>
            <a:r>
              <a:rPr sz="2000" spc="-2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help</a:t>
            </a:r>
            <a:r>
              <a:rPr sz="2000" spc="-15"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internet</a:t>
            </a:r>
            <a:r>
              <a:rPr sz="2000" spc="-2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other</a:t>
            </a:r>
            <a:r>
              <a:rPr sz="2000" spc="-25" dirty="0">
                <a:latin typeface="Arial MT"/>
                <a:cs typeface="Arial MT"/>
              </a:rPr>
              <a:t> </a:t>
            </a:r>
            <a:r>
              <a:rPr sz="2000" dirty="0">
                <a:latin typeface="Arial MT"/>
                <a:cs typeface="Arial MT"/>
              </a:rPr>
              <a:t>networks.</a:t>
            </a:r>
            <a:endParaRPr sz="2000">
              <a:latin typeface="Arial MT"/>
              <a:cs typeface="Arial MT"/>
            </a:endParaRPr>
          </a:p>
        </p:txBody>
      </p:sp>
      <p:grpSp>
        <p:nvGrpSpPr>
          <p:cNvPr id="10" name="object 10"/>
          <p:cNvGrpSpPr/>
          <p:nvPr/>
        </p:nvGrpSpPr>
        <p:grpSpPr>
          <a:xfrm>
            <a:off x="1676400" y="3581400"/>
            <a:ext cx="8915400" cy="2959735"/>
            <a:chOff x="1676400" y="3581400"/>
            <a:chExt cx="8915400" cy="2959735"/>
          </a:xfrm>
        </p:grpSpPr>
        <p:pic>
          <p:nvPicPr>
            <p:cNvPr id="11" name="object 11"/>
            <p:cNvPicPr/>
            <p:nvPr/>
          </p:nvPicPr>
          <p:blipFill>
            <a:blip r:embed="rId4" cstate="print"/>
            <a:stretch>
              <a:fillRect/>
            </a:stretch>
          </p:blipFill>
          <p:spPr>
            <a:xfrm>
              <a:off x="6324600" y="3657600"/>
              <a:ext cx="4267200" cy="2819400"/>
            </a:xfrm>
            <a:prstGeom prst="rect">
              <a:avLst/>
            </a:prstGeom>
          </p:spPr>
        </p:pic>
        <p:pic>
          <p:nvPicPr>
            <p:cNvPr id="12" name="object 12"/>
            <p:cNvPicPr/>
            <p:nvPr/>
          </p:nvPicPr>
          <p:blipFill>
            <a:blip r:embed="rId5" cstate="print"/>
            <a:stretch>
              <a:fillRect/>
            </a:stretch>
          </p:blipFill>
          <p:spPr>
            <a:xfrm>
              <a:off x="1676400" y="3581400"/>
              <a:ext cx="4495800" cy="2959608"/>
            </a:xfrm>
            <a:prstGeom prst="rect">
              <a:avLst/>
            </a:prstGeom>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understand how an object is able to move in three-dimensional space, we need to look at the concept of </a:t>
            </a:r>
            <a:r>
              <a:rPr lang="en-US" b="1" dirty="0">
                <a:hlinkClick r:id="rId2"/>
              </a:rPr>
              <a:t>six degrees of freedom (6DoF)</a:t>
            </a:r>
            <a:r>
              <a:rPr lang="en-US" dirty="0"/>
              <a:t>, which refers to the freedom of movement of a rigid body in 3D space.</a:t>
            </a:r>
          </a:p>
          <a:p>
            <a:endParaRPr lang="en-US" dirty="0"/>
          </a:p>
        </p:txBody>
      </p:sp>
      <p:sp>
        <p:nvSpPr>
          <p:cNvPr id="3" name="Title 2"/>
          <p:cNvSpPr>
            <a:spLocks noGrp="1"/>
          </p:cNvSpPr>
          <p:nvPr>
            <p:ph type="title"/>
          </p:nvPr>
        </p:nvSpPr>
        <p:spPr/>
        <p:txBody>
          <a:bodyPr>
            <a:normAutofit fontScale="90000"/>
          </a:bodyPr>
          <a:lstStyle/>
          <a:p>
            <a:r>
              <a:rPr lang="en-US" cap="all" dirty="0"/>
              <a:t>HOW DOES MOTION TRACKING WORK?</a:t>
            </a:r>
            <a:br>
              <a:rPr lang="en-US" dirty="0"/>
            </a:br>
            <a:endParaRPr lang="en-US" dirty="0"/>
          </a:p>
        </p:txBody>
      </p:sp>
      <p:pic>
        <p:nvPicPr>
          <p:cNvPr id="4" name="Picture 3" descr="C:\Users\online\AppData\Local\Microsoft\Windows\INetCache\Content.Word\New Picture (5).bmp"/>
          <p:cNvPicPr/>
          <p:nvPr/>
        </p:nvPicPr>
        <p:blipFill>
          <a:blip r:embed="rId3"/>
          <a:srcRect/>
          <a:stretch>
            <a:fillRect/>
          </a:stretch>
        </p:blipFill>
        <p:spPr bwMode="auto">
          <a:xfrm>
            <a:off x="6019800" y="3096895"/>
            <a:ext cx="5576253" cy="3761105"/>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Optical tracking is where an imaging device is used to track body motion of an individual. The person who is being tracked is required to hold handheld controllers or an HMD (Head Mounted Display) that has the trackers on them or to wear optical markers, which are placed on certain parts of the body.</a:t>
            </a:r>
          </a:p>
        </p:txBody>
      </p:sp>
      <p:sp>
        <p:nvSpPr>
          <p:cNvPr id="3" name="Title 2"/>
          <p:cNvSpPr>
            <a:spLocks noGrp="1"/>
          </p:cNvSpPr>
          <p:nvPr>
            <p:ph type="title"/>
          </p:nvPr>
        </p:nvSpPr>
        <p:spPr/>
        <p:txBody>
          <a:bodyPr>
            <a:normAutofit fontScale="90000"/>
          </a:bodyPr>
          <a:lstStyle/>
          <a:p>
            <a:r>
              <a:rPr lang="en-US" cap="all" dirty="0"/>
              <a:t>OPTICAL TRACKING</a:t>
            </a:r>
            <a:br>
              <a:rPr lang="en-US" dirty="0"/>
            </a:b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Non-optical tracking makes use of microscopic electromechanical sensors that are installed in hardware or attached to the body to measure and track movements. These are typically gyroscopes, magnetometers, and accelerometers.</a:t>
            </a:r>
          </a:p>
          <a:p>
            <a:endParaRPr lang="en-US" dirty="0"/>
          </a:p>
        </p:txBody>
      </p:sp>
      <p:sp>
        <p:nvSpPr>
          <p:cNvPr id="3" name="Title 2"/>
          <p:cNvSpPr>
            <a:spLocks noGrp="1"/>
          </p:cNvSpPr>
          <p:nvPr>
            <p:ph type="title"/>
          </p:nvPr>
        </p:nvSpPr>
        <p:spPr/>
        <p:txBody>
          <a:bodyPr>
            <a:normAutofit fontScale="90000"/>
          </a:bodyPr>
          <a:lstStyle/>
          <a:p>
            <a:r>
              <a:rPr lang="en-US" cap="all" dirty="0"/>
              <a:t>NON-OPTICAL TRACKING</a:t>
            </a:r>
            <a:br>
              <a:rPr lang="en-US" dirty="0"/>
            </a:b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online\AppData\Local\Microsoft\Windows\INetCache\Content.Word\New Picture (2).bmp"/>
          <p:cNvPicPr/>
          <p:nvPr/>
        </p:nvPicPr>
        <p:blipFill>
          <a:blip r:embed="rId2"/>
          <a:srcRect/>
          <a:stretch>
            <a:fillRect/>
          </a:stretch>
        </p:blipFill>
        <p:spPr bwMode="auto">
          <a:xfrm>
            <a:off x="990600" y="990600"/>
            <a:ext cx="9601200" cy="44196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a:t>
            </a:r>
            <a:r>
              <a:rPr lang="en-US" b="1" dirty="0"/>
              <a:t>Displays</a:t>
            </a:r>
            <a:r>
              <a:rPr lang="en-US" dirty="0"/>
              <a:t> (output): Devices that each stimulate a sense organ.</a:t>
            </a:r>
          </a:p>
          <a:p>
            <a:r>
              <a:rPr lang="en-US" dirty="0"/>
              <a:t> • </a:t>
            </a:r>
            <a:r>
              <a:rPr lang="en-US" b="1" dirty="0"/>
              <a:t>Sensors</a:t>
            </a:r>
            <a:r>
              <a:rPr lang="en-US" dirty="0"/>
              <a:t> (input): Devices that extract information from the real world.</a:t>
            </a:r>
          </a:p>
          <a:p>
            <a:r>
              <a:rPr lang="en-US" b="1" dirty="0"/>
              <a:t> • Computers</a:t>
            </a:r>
            <a:r>
              <a:rPr lang="en-US" dirty="0"/>
              <a:t>: Devices that process inputs and outputs sequentially.</a:t>
            </a:r>
          </a:p>
          <a:p>
            <a:endParaRPr lang="en-US" dirty="0"/>
          </a:p>
        </p:txBody>
      </p:sp>
      <p:sp>
        <p:nvSpPr>
          <p:cNvPr id="3" name="Title 2"/>
          <p:cNvSpPr>
            <a:spLocks noGrp="1"/>
          </p:cNvSpPr>
          <p:nvPr>
            <p:ph type="title"/>
          </p:nvPr>
        </p:nvSpPr>
        <p:spPr/>
        <p:txBody>
          <a:bodyPr>
            <a:normAutofit fontScale="90000"/>
          </a:bodyPr>
          <a:lstStyle/>
          <a:p>
            <a:r>
              <a:rPr lang="en-US" dirty="0"/>
              <a:t>The hardware components of VR systems are conveniently </a:t>
            </a:r>
            <a:r>
              <a:rPr lang="en-US" dirty="0" err="1"/>
              <a:t>classiﬁed</a:t>
            </a:r>
            <a:r>
              <a:rPr lang="en-US" dirty="0"/>
              <a:t> as: </a:t>
            </a:r>
            <a:br>
              <a:rPr lang="en-US" dirty="0"/>
            </a:b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A data glove is an interactive device, resembling a glove worn on the hand, which facilitates tactile sensing and fine-motion control in </a:t>
            </a:r>
            <a:r>
              <a:rPr lang="en-US" u="sng" dirty="0">
                <a:hlinkClick r:id="rId2"/>
              </a:rPr>
              <a:t>robotics</a:t>
            </a:r>
            <a:r>
              <a:rPr lang="en-US" dirty="0"/>
              <a:t> and virtual reality. </a:t>
            </a:r>
          </a:p>
          <a:p>
            <a:r>
              <a:rPr lang="en-US" dirty="0"/>
              <a:t>It is one of electromechanical devices used in </a:t>
            </a:r>
            <a:r>
              <a:rPr lang="en-US" u="sng" dirty="0" err="1">
                <a:hlinkClick r:id="rId3"/>
              </a:rPr>
              <a:t>haptics</a:t>
            </a:r>
            <a:r>
              <a:rPr lang="en-US" dirty="0"/>
              <a:t> applications.</a:t>
            </a:r>
          </a:p>
          <a:p>
            <a:r>
              <a:rPr lang="en-US" dirty="0"/>
              <a:t>Tactile sensing involves simulation of the sense of human touch and includes the ability to perceive pressure, linear force, torque, temperature, and surface texture. </a:t>
            </a:r>
          </a:p>
          <a:p>
            <a:r>
              <a:rPr lang="en-US" dirty="0"/>
              <a:t>Fine-motion control involves the use of </a:t>
            </a:r>
            <a:r>
              <a:rPr lang="en-US" u="sng" dirty="0">
                <a:hlinkClick r:id="rId4"/>
              </a:rPr>
              <a:t>sensors</a:t>
            </a:r>
            <a:r>
              <a:rPr lang="en-US" dirty="0"/>
              <a:t> to detect the movements of the user's hand and fingers, and the translation of these motions into signals that can be used by a virtual hand (for example, in </a:t>
            </a:r>
            <a:r>
              <a:rPr lang="en-US" u="sng" dirty="0">
                <a:hlinkClick r:id="rId5"/>
              </a:rPr>
              <a:t>gaming</a:t>
            </a:r>
            <a:r>
              <a:rPr lang="en-US" dirty="0"/>
              <a:t>) or a robotic hand (for example, in remote-control surgery).</a:t>
            </a:r>
          </a:p>
          <a:p>
            <a:endParaRPr lang="en-US" dirty="0"/>
          </a:p>
        </p:txBody>
      </p:sp>
      <p:sp>
        <p:nvSpPr>
          <p:cNvPr id="3" name="Title 2"/>
          <p:cNvSpPr>
            <a:spLocks noGrp="1"/>
          </p:cNvSpPr>
          <p:nvPr>
            <p:ph type="title"/>
          </p:nvPr>
        </p:nvSpPr>
        <p:spPr/>
        <p:txBody>
          <a:bodyPr>
            <a:normAutofit fontScale="90000"/>
          </a:bodyPr>
          <a:lstStyle/>
          <a:p>
            <a:r>
              <a:rPr lang="en-US" dirty="0"/>
              <a:t>DATA GLOVE</a:t>
            </a:r>
            <a:br>
              <a:rPr lang="en-US" dirty="0"/>
            </a:br>
            <a:endParaRPr lang="en-US" dirty="0"/>
          </a:p>
        </p:txBody>
      </p:sp>
      <p:pic>
        <p:nvPicPr>
          <p:cNvPr id="4" name="Picture 3"/>
          <p:cNvPicPr/>
          <p:nvPr/>
        </p:nvPicPr>
        <p:blipFill>
          <a:blip r:embed="rId6" cstate="print"/>
          <a:stretch>
            <a:fillRect/>
          </a:stretch>
        </p:blipFill>
        <p:spPr>
          <a:xfrm rot="5400000">
            <a:off x="8267700" y="4762500"/>
            <a:ext cx="1600200" cy="25908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Body tracking is the VR system's ability to sense position and actions of the participants. </a:t>
            </a:r>
          </a:p>
          <a:p>
            <a:r>
              <a:rPr lang="en-US" dirty="0"/>
              <a:t>The particular components of movement that are tracked depend on the body part and how the system is implemented.</a:t>
            </a:r>
          </a:p>
          <a:p>
            <a:r>
              <a:rPr lang="en-US" dirty="0"/>
              <a:t>tracking head movement might consist of just 3-DOF location, just 3-DOF orientation, or full 6-DOF position information. </a:t>
            </a:r>
          </a:p>
          <a:p>
            <a:r>
              <a:rPr lang="en-US" dirty="0"/>
              <a:t>tracking finger movement with a glove device, which might measure multiple joints of finger flexion or might measure just contacts between fingertips. </a:t>
            </a:r>
          </a:p>
          <a:p>
            <a:r>
              <a:rPr lang="en-US" dirty="0"/>
              <a:t>Any component of the body can be tracked in one or more degrees of freedom, assuming a suitable tracking mechanism is available in an appropriate size and weight and is attached to the system.</a:t>
            </a:r>
          </a:p>
          <a:p>
            <a:endParaRPr lang="en-US" dirty="0"/>
          </a:p>
        </p:txBody>
      </p:sp>
      <p:sp>
        <p:nvSpPr>
          <p:cNvPr id="3" name="Title 2"/>
          <p:cNvSpPr>
            <a:spLocks noGrp="1"/>
          </p:cNvSpPr>
          <p:nvPr>
            <p:ph type="title"/>
          </p:nvPr>
        </p:nvSpPr>
        <p:spPr/>
        <p:txBody>
          <a:bodyPr>
            <a:normAutofit fontScale="90000"/>
          </a:bodyPr>
          <a:lstStyle/>
          <a:p>
            <a:r>
              <a:rPr lang="en-US" dirty="0"/>
              <a:t>Body Tracking </a:t>
            </a:r>
            <a:br>
              <a:rPr lang="en-US" dirty="0"/>
            </a:b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sz="2400" dirty="0"/>
              <a:t>Tracking the head </a:t>
            </a:r>
            <a:br>
              <a:rPr lang="en-US" sz="2400" dirty="0"/>
            </a:br>
            <a:r>
              <a:rPr lang="en-US" sz="2400" dirty="0"/>
              <a:t> Tracking the hand and fingers </a:t>
            </a:r>
            <a:endParaRPr lang="en-US" sz="2000" dirty="0"/>
          </a:p>
          <a:p>
            <a:pPr lvl="2">
              <a:buNone/>
            </a:pPr>
            <a:r>
              <a:rPr lang="en-US" sz="2400" dirty="0"/>
              <a:t> Tracking the eyes </a:t>
            </a:r>
            <a:endParaRPr lang="en-US" sz="2000" dirty="0"/>
          </a:p>
          <a:p>
            <a:pPr lvl="2">
              <a:buNone/>
            </a:pPr>
            <a:r>
              <a:rPr lang="en-US" sz="2400" dirty="0"/>
              <a:t> Tracking the torso </a:t>
            </a:r>
            <a:endParaRPr lang="en-US" sz="2000" dirty="0"/>
          </a:p>
          <a:p>
            <a:pPr lvl="2">
              <a:buNone/>
            </a:pPr>
            <a:r>
              <a:rPr lang="en-US" sz="2400" dirty="0"/>
              <a:t> Tracking the feet </a:t>
            </a:r>
            <a:endParaRPr lang="en-US" sz="2000" dirty="0"/>
          </a:p>
          <a:p>
            <a:pPr lvl="2">
              <a:buNone/>
            </a:pPr>
            <a:r>
              <a:rPr lang="en-US" sz="2400" dirty="0"/>
              <a:t> Tracking other body parts </a:t>
            </a:r>
            <a:endParaRPr lang="en-US" sz="2000" dirty="0"/>
          </a:p>
          <a:p>
            <a:pPr lvl="2">
              <a:buNone/>
            </a:pPr>
            <a:r>
              <a:rPr lang="en-US" sz="2400" dirty="0"/>
              <a:t> Indirect tracking</a:t>
            </a:r>
            <a:endParaRPr lang="en-US" sz="2000" dirty="0"/>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t>The head is tracked in almost every VR system, although not always the full 6-DOF. </a:t>
            </a:r>
          </a:p>
          <a:p>
            <a:r>
              <a:rPr lang="en-US" dirty="0"/>
              <a:t>VR systems need to know something about the user's head orientation and/or location to properly render and display the world. </a:t>
            </a:r>
          </a:p>
          <a:p>
            <a:r>
              <a:rPr lang="en-US" dirty="0"/>
              <a:t>location or orientation information is required depends on the type of display being used. </a:t>
            </a:r>
          </a:p>
          <a:p>
            <a:r>
              <a:rPr lang="en-US" dirty="0"/>
              <a:t>Head-based displays require head orientation to be tracked. As users rotate their heads, the scenery must adapt and be appropriately rendered in accordance with the direction of view, or the users will not be physically immersed. </a:t>
            </a:r>
          </a:p>
          <a:p>
            <a:r>
              <a:rPr lang="en-US" dirty="0"/>
              <a:t>Location tracking helps provide the sense of motion parallax (the sense that an object has changed position based on being viewed from a different point). This cue is very important for objects that are near the viewer. </a:t>
            </a:r>
          </a:p>
          <a:p>
            <a:endParaRPr lang="en-US" dirty="0"/>
          </a:p>
        </p:txBody>
      </p:sp>
      <p:sp>
        <p:nvSpPr>
          <p:cNvPr id="3" name="Title 2"/>
          <p:cNvSpPr>
            <a:spLocks noGrp="1"/>
          </p:cNvSpPr>
          <p:nvPr>
            <p:ph type="title"/>
          </p:nvPr>
        </p:nvSpPr>
        <p:spPr/>
        <p:txBody>
          <a:bodyPr>
            <a:normAutofit fontScale="90000"/>
          </a:bodyPr>
          <a:lstStyle/>
          <a:p>
            <a:r>
              <a:rPr lang="en-US" dirty="0"/>
              <a:t>The Head</a:t>
            </a:r>
            <a:br>
              <a:rPr lang="en-US" dirty="0"/>
            </a:b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Tracking the hand, with or without tracking the fingers, is generally done to give the user a method of interacting with the world .</a:t>
            </a:r>
          </a:p>
          <a:p>
            <a:r>
              <a:rPr lang="en-US" dirty="0"/>
              <a:t> In </a:t>
            </a:r>
            <a:r>
              <a:rPr lang="en-US" dirty="0" err="1"/>
              <a:t>multiparticipant</a:t>
            </a:r>
            <a:r>
              <a:rPr lang="en-US" dirty="0"/>
              <a:t> spaces, hand gestures provide communication between participants. </a:t>
            </a:r>
          </a:p>
          <a:p>
            <a:r>
              <a:rPr lang="en-US" dirty="0"/>
              <a:t>A hand can be tracked by attaching a tracker unit near the wrist or through the use of a tracked handheld device. I</a:t>
            </a:r>
          </a:p>
          <a:p>
            <a:r>
              <a:rPr lang="en-US" dirty="0"/>
              <a:t>if detailed information about the shape and movement of the hand is needed, a glove input device is used to track the positions of the user's fingers and other flexions of the hand. </a:t>
            </a:r>
          </a:p>
          <a:p>
            <a:r>
              <a:rPr lang="en-US" dirty="0"/>
              <a:t>The hand position tracker is generally mounted directly on the glove. While glove input devices provide a great amount of information about a key interactive part of the user's body, they have a few disadvantages. </a:t>
            </a:r>
          </a:p>
        </p:txBody>
      </p:sp>
      <p:sp>
        <p:nvSpPr>
          <p:cNvPr id="3" name="Title 2"/>
          <p:cNvSpPr>
            <a:spLocks noGrp="1"/>
          </p:cNvSpPr>
          <p:nvPr>
            <p:ph type="title"/>
          </p:nvPr>
        </p:nvSpPr>
        <p:spPr/>
        <p:txBody>
          <a:bodyPr>
            <a:normAutofit fontScale="90000"/>
          </a:bodyPr>
          <a:lstStyle/>
          <a:p>
            <a:r>
              <a:rPr lang="en-US" dirty="0"/>
              <a:t>The Hand and Fingers </a:t>
            </a:r>
            <a:br>
              <a:rPr lang="en-US" dirty="0"/>
            </a:b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23854" y="5976620"/>
            <a:ext cx="1657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mbria"/>
                <a:cs typeface="Cambria"/>
              </a:rPr>
              <a:t>10</a:t>
            </a:r>
            <a:endParaRPr sz="1000">
              <a:latin typeface="Cambria"/>
              <a:cs typeface="Cambria"/>
            </a:endParaRPr>
          </a:p>
        </p:txBody>
      </p:sp>
      <p:grpSp>
        <p:nvGrpSpPr>
          <p:cNvPr id="3" name="object 3"/>
          <p:cNvGrpSpPr/>
          <p:nvPr/>
        </p:nvGrpSpPr>
        <p:grpSpPr>
          <a:xfrm>
            <a:off x="-9144" y="0"/>
            <a:ext cx="12212320" cy="6867525"/>
            <a:chOff x="-9144" y="0"/>
            <a:chExt cx="12212320" cy="6867525"/>
          </a:xfrm>
        </p:grpSpPr>
        <p:pic>
          <p:nvPicPr>
            <p:cNvPr id="4" name="object 4"/>
            <p:cNvPicPr/>
            <p:nvPr/>
          </p:nvPicPr>
          <p:blipFill>
            <a:blip r:embed="rId2" cstate="print"/>
            <a:stretch>
              <a:fillRect/>
            </a:stretch>
          </p:blipFill>
          <p:spPr>
            <a:xfrm>
              <a:off x="0" y="0"/>
              <a:ext cx="12192000" cy="5882640"/>
            </a:xfrm>
            <a:prstGeom prst="rect">
              <a:avLst/>
            </a:prstGeom>
          </p:spPr>
        </p:pic>
        <p:pic>
          <p:nvPicPr>
            <p:cNvPr id="5" name="object 5"/>
            <p:cNvPicPr/>
            <p:nvPr/>
          </p:nvPicPr>
          <p:blipFill>
            <a:blip r:embed="rId3" cstate="print"/>
            <a:stretch>
              <a:fillRect/>
            </a:stretch>
          </p:blipFill>
          <p:spPr>
            <a:xfrm>
              <a:off x="0" y="5839967"/>
              <a:ext cx="12192000" cy="1018031"/>
            </a:xfrm>
            <a:prstGeom prst="rect">
              <a:avLst/>
            </a:prstGeom>
          </p:spPr>
        </p:pic>
        <p:sp>
          <p:nvSpPr>
            <p:cNvPr id="6" name="object 6"/>
            <p:cNvSpPr/>
            <p:nvPr/>
          </p:nvSpPr>
          <p:spPr>
            <a:xfrm>
              <a:off x="761" y="761"/>
              <a:ext cx="12192000" cy="5882640"/>
            </a:xfrm>
            <a:custGeom>
              <a:avLst/>
              <a:gdLst/>
              <a:ahLst/>
              <a:cxnLst/>
              <a:rect l="l" t="t" r="r" b="b"/>
              <a:pathLst>
                <a:path w="12192000" h="5882640">
                  <a:moveTo>
                    <a:pt x="12192000" y="0"/>
                  </a:moveTo>
                  <a:lnTo>
                    <a:pt x="0" y="0"/>
                  </a:lnTo>
                  <a:lnTo>
                    <a:pt x="0" y="5882639"/>
                  </a:lnTo>
                  <a:lnTo>
                    <a:pt x="12192000" y="5882639"/>
                  </a:lnTo>
                  <a:lnTo>
                    <a:pt x="12192000" y="0"/>
                  </a:lnTo>
                  <a:close/>
                </a:path>
              </a:pathLst>
            </a:custGeom>
            <a:solidFill>
              <a:srgbClr val="000000">
                <a:alpha val="38822"/>
              </a:srgbClr>
            </a:solidFill>
          </p:spPr>
          <p:txBody>
            <a:bodyPr wrap="square" lIns="0" tIns="0" rIns="0" bIns="0" rtlCol="0"/>
            <a:lstStyle/>
            <a:p>
              <a:endParaRPr/>
            </a:p>
          </p:txBody>
        </p:sp>
        <p:sp>
          <p:nvSpPr>
            <p:cNvPr id="7" name="object 7"/>
            <p:cNvSpPr/>
            <p:nvPr/>
          </p:nvSpPr>
          <p:spPr>
            <a:xfrm>
              <a:off x="761" y="761"/>
              <a:ext cx="12192000" cy="5882640"/>
            </a:xfrm>
            <a:custGeom>
              <a:avLst/>
              <a:gdLst/>
              <a:ahLst/>
              <a:cxnLst/>
              <a:rect l="l" t="t" r="r" b="b"/>
              <a:pathLst>
                <a:path w="12192000" h="5882640">
                  <a:moveTo>
                    <a:pt x="0" y="5882639"/>
                  </a:moveTo>
                  <a:lnTo>
                    <a:pt x="12192000" y="5882639"/>
                  </a:lnTo>
                  <a:lnTo>
                    <a:pt x="12192000" y="0"/>
                  </a:lnTo>
                  <a:lnTo>
                    <a:pt x="0" y="0"/>
                  </a:lnTo>
                  <a:lnTo>
                    <a:pt x="0" y="5882639"/>
                  </a:lnTo>
                  <a:close/>
                </a:path>
              </a:pathLst>
            </a:custGeom>
            <a:ln w="19812">
              <a:solidFill>
                <a:srgbClr val="000000"/>
              </a:solidFill>
            </a:ln>
          </p:spPr>
          <p:txBody>
            <a:bodyPr wrap="square" lIns="0" tIns="0" rIns="0" bIns="0" rtlCol="0"/>
            <a:lstStyle/>
            <a:p>
              <a:endParaRPr/>
            </a:p>
          </p:txBody>
        </p:sp>
      </p:grpSp>
      <p:sp>
        <p:nvSpPr>
          <p:cNvPr id="8" name="object 8"/>
          <p:cNvSpPr txBox="1">
            <a:spLocks noGrp="1"/>
          </p:cNvSpPr>
          <p:nvPr>
            <p:ph type="title"/>
          </p:nvPr>
        </p:nvSpPr>
        <p:spPr>
          <a:xfrm>
            <a:off x="3449573" y="2438857"/>
            <a:ext cx="5486400" cy="1854835"/>
          </a:xfrm>
          <a:prstGeom prst="rect">
            <a:avLst/>
          </a:prstGeom>
        </p:spPr>
        <p:txBody>
          <a:bodyPr vert="horz" wrap="square" lIns="0" tIns="12700" rIns="0" bIns="0" rtlCol="0">
            <a:spAutoFit/>
          </a:bodyPr>
          <a:lstStyle/>
          <a:p>
            <a:pPr marL="12700" marR="5080">
              <a:lnSpc>
                <a:spcPct val="100000"/>
              </a:lnSpc>
              <a:spcBef>
                <a:spcPts val="100"/>
              </a:spcBef>
            </a:pPr>
            <a:r>
              <a:rPr sz="6000" dirty="0">
                <a:latin typeface="Arial"/>
                <a:cs typeface="Arial"/>
              </a:rPr>
              <a:t>KEY </a:t>
            </a:r>
            <a:r>
              <a:rPr sz="6000" spc="5" dirty="0">
                <a:latin typeface="Arial"/>
                <a:cs typeface="Arial"/>
              </a:rPr>
              <a:t> </a:t>
            </a:r>
            <a:r>
              <a:rPr sz="6000" spc="-5" dirty="0">
                <a:latin typeface="Arial"/>
                <a:cs typeface="Arial"/>
              </a:rPr>
              <a:t>COMPONENTS</a:t>
            </a:r>
            <a:endParaRPr sz="60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Technology for tracking the direction in which the user's eyes are looking relative to their head has only recently become practical for use with virtual reality and, consequently, has not been tried in many applications. </a:t>
            </a:r>
          </a:p>
          <a:p>
            <a:r>
              <a:rPr lang="en-US" dirty="0"/>
              <a:t>One is monitoring the direction of the gaze to allocate computer resources. </a:t>
            </a:r>
          </a:p>
          <a:p>
            <a:r>
              <a:rPr lang="en-US" dirty="0"/>
              <a:t>The scene displays a higher degree of detail in the </a:t>
            </a:r>
            <a:r>
              <a:rPr lang="en-US" dirty="0" err="1"/>
              <a:t>directon</a:t>
            </a:r>
            <a:r>
              <a:rPr lang="en-US" dirty="0"/>
              <a:t> of the tracked eye's gaze. </a:t>
            </a:r>
          </a:p>
          <a:p>
            <a:r>
              <a:rPr lang="en-US" dirty="0"/>
              <a:t>Objects might be selected or moved based on the movement of the eyes.</a:t>
            </a:r>
          </a:p>
          <a:p>
            <a:endParaRPr lang="en-US" dirty="0"/>
          </a:p>
        </p:txBody>
      </p:sp>
      <p:sp>
        <p:nvSpPr>
          <p:cNvPr id="3" name="Title 2"/>
          <p:cNvSpPr>
            <a:spLocks noGrp="1"/>
          </p:cNvSpPr>
          <p:nvPr>
            <p:ph type="title"/>
          </p:nvPr>
        </p:nvSpPr>
        <p:spPr/>
        <p:txBody>
          <a:bodyPr/>
          <a:lstStyle/>
          <a:p>
            <a:r>
              <a:rPr lang="en-US" dirty="0"/>
              <a:t>The Eyes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Very few VR applications actually track the torso of the participant, although when an avatar of the user is displayed, it often includes a torso with certain assumptions made about its position, based on head and hand positions. </a:t>
            </a:r>
          </a:p>
          <a:p>
            <a:r>
              <a:rPr lang="en-US" dirty="0"/>
              <a:t>The torso is actually a better indicator of the direction the body is facing than are either the head or hands. </a:t>
            </a:r>
          </a:p>
          <a:p>
            <a:r>
              <a:rPr lang="en-US" dirty="0"/>
              <a:t>The torso's bearing might be a better element to base navigational direction on than head or hand .</a:t>
            </a:r>
          </a:p>
          <a:p>
            <a:r>
              <a:rPr lang="en-US" dirty="0"/>
              <a:t>The benefit of using the torso's bearing for travel direction correlates with the user's experience level in moving through an immersive virtual world. </a:t>
            </a:r>
          </a:p>
        </p:txBody>
      </p:sp>
      <p:sp>
        <p:nvSpPr>
          <p:cNvPr id="3" name="Title 2"/>
          <p:cNvSpPr>
            <a:spLocks noGrp="1"/>
          </p:cNvSpPr>
          <p:nvPr>
            <p:ph type="title"/>
          </p:nvPr>
        </p:nvSpPr>
        <p:spPr/>
        <p:txBody>
          <a:bodyPr>
            <a:normAutofit fontScale="90000"/>
          </a:bodyPr>
          <a:lstStyle/>
          <a:p>
            <a:r>
              <a:rPr lang="en-US" dirty="0"/>
              <a:t>The Torso </a:t>
            </a:r>
            <a:br>
              <a:rPr lang="en-US" dirty="0"/>
            </a:b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Some work has been done to provide a means for tracking the feet of the user. </a:t>
            </a:r>
          </a:p>
          <a:p>
            <a:r>
              <a:rPr lang="en-US" dirty="0"/>
              <a:t>Tracking the feet provides an obvious means of determining the speed and direction a user wishes to travel.</a:t>
            </a:r>
          </a:p>
          <a:p>
            <a:r>
              <a:rPr lang="en-US" dirty="0"/>
              <a:t>The obvious method of determining feet movement is to track the position of each foot. </a:t>
            </a:r>
          </a:p>
          <a:p>
            <a:r>
              <a:rPr lang="en-US" dirty="0"/>
              <a:t>The most common way to do this is to use electromagnetic trackers. The tracker is attached to the foot with a wire connecting that device to the computer or to a body pack (containing a radio transmitter). </a:t>
            </a:r>
          </a:p>
          <a:p>
            <a:r>
              <a:rPr lang="en-US" dirty="0"/>
              <a:t>Optical tracking is another method and uses cameras to "watch" the feet. This doesn't require any sensors on the foot or attached wires. Tracking the feet this way, though, is tricky.</a:t>
            </a:r>
          </a:p>
          <a:p>
            <a:r>
              <a:rPr lang="en-US" dirty="0"/>
              <a:t> You would most likely want to put a very high-contrast spot or sticker on the foot to give the camera a very specific reference for which to "look.”</a:t>
            </a:r>
          </a:p>
          <a:p>
            <a:endParaRPr lang="en-US" dirty="0"/>
          </a:p>
        </p:txBody>
      </p:sp>
      <p:sp>
        <p:nvSpPr>
          <p:cNvPr id="3" name="Title 2"/>
          <p:cNvSpPr>
            <a:spLocks noGrp="1"/>
          </p:cNvSpPr>
          <p:nvPr>
            <p:ph type="title"/>
          </p:nvPr>
        </p:nvSpPr>
        <p:spPr/>
        <p:txBody>
          <a:bodyPr>
            <a:normAutofit fontScale="90000"/>
          </a:bodyPr>
          <a:lstStyle/>
          <a:p>
            <a:r>
              <a:rPr lang="en-US" dirty="0"/>
              <a:t>The Feet </a:t>
            </a:r>
            <a:br>
              <a:rPr lang="en-US" dirty="0"/>
            </a:b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Indirect tracking refers to the use of physical objects other than body parts to estimate the position of the participant. </a:t>
            </a:r>
          </a:p>
          <a:p>
            <a:r>
              <a:rPr lang="en-US" dirty="0"/>
              <a:t>These physical objects are usually props and platforms. </a:t>
            </a:r>
          </a:p>
          <a:p>
            <a:r>
              <a:rPr lang="en-US" dirty="0"/>
              <a:t>the movement of a hand- held device, such as a wand or a steering wheel mounted on a platform, are good indicators of the position of one of the participant's hands.</a:t>
            </a:r>
          </a:p>
          <a:p>
            <a:endParaRPr lang="en-US" dirty="0"/>
          </a:p>
        </p:txBody>
      </p:sp>
      <p:sp>
        <p:nvSpPr>
          <p:cNvPr id="3" name="Title 2"/>
          <p:cNvSpPr>
            <a:spLocks noGrp="1"/>
          </p:cNvSpPr>
          <p:nvPr>
            <p:ph type="title"/>
          </p:nvPr>
        </p:nvSpPr>
        <p:spPr/>
        <p:txBody>
          <a:bodyPr>
            <a:normAutofit fontScale="90000"/>
          </a:bodyPr>
          <a:lstStyle/>
          <a:p>
            <a:r>
              <a:rPr lang="en-US" dirty="0"/>
              <a:t>Indirect Tracking </a:t>
            </a:r>
            <a:br>
              <a:rPr lang="en-US" dirty="0"/>
            </a:b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Magnetometers,</a:t>
            </a:r>
          </a:p>
          <a:p>
            <a:r>
              <a:rPr lang="en-US" dirty="0"/>
              <a:t> Accelerometers and </a:t>
            </a:r>
          </a:p>
          <a:p>
            <a:r>
              <a:rPr lang="en-US" dirty="0"/>
              <a:t>Gyroscopes</a:t>
            </a:r>
          </a:p>
        </p:txBody>
      </p:sp>
      <p:sp>
        <p:nvSpPr>
          <p:cNvPr id="3" name="Title 2"/>
          <p:cNvSpPr>
            <a:spLocks noGrp="1"/>
          </p:cNvSpPr>
          <p:nvPr>
            <p:ph type="title"/>
          </p:nvPr>
        </p:nvSpPr>
        <p:spPr/>
        <p:txBody>
          <a:bodyPr>
            <a:normAutofit fontScale="90000"/>
          </a:bodyPr>
          <a:lstStyle/>
          <a:p>
            <a:r>
              <a:rPr lang="en-US" dirty="0"/>
              <a:t>Sensors: </a:t>
            </a:r>
            <a:br>
              <a:rPr lang="en-US" dirty="0"/>
            </a:b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is, as you probably can tell, a device that measures magnetic fields. </a:t>
            </a:r>
          </a:p>
          <a:p>
            <a:r>
              <a:rPr lang="en-US" dirty="0"/>
              <a:t>It act as a compass, by detecting magnetic North it can always tell which direction it is facing on the surface of the earth. </a:t>
            </a:r>
          </a:p>
          <a:p>
            <a:r>
              <a:rPr lang="en-US" dirty="0"/>
              <a:t>Clever developers have repurposed the magnetometer for use with the Google Cardboard, where a magnetic ring is slid up and down another magnet, the fluctuation in the field is then registered as a button click. </a:t>
            </a:r>
          </a:p>
          <a:p>
            <a:r>
              <a:rPr lang="en-US" dirty="0"/>
              <a:t>Metal detectors also use magnetometers, which is why they can only detect ferrous metals.</a:t>
            </a:r>
          </a:p>
        </p:txBody>
      </p:sp>
      <p:sp>
        <p:nvSpPr>
          <p:cNvPr id="3" name="Title 2"/>
          <p:cNvSpPr>
            <a:spLocks noGrp="1"/>
          </p:cNvSpPr>
          <p:nvPr>
            <p:ph type="title"/>
          </p:nvPr>
        </p:nvSpPr>
        <p:spPr/>
        <p:txBody>
          <a:bodyPr/>
          <a:lstStyle/>
          <a:p>
            <a:r>
              <a:rPr lang="en-US" dirty="0"/>
              <a:t>A magnetometer</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is a mechanism that lets your device, such as a </a:t>
            </a:r>
            <a:r>
              <a:rPr lang="en-US" dirty="0" err="1"/>
              <a:t>smartphone</a:t>
            </a:r>
            <a:r>
              <a:rPr lang="en-US" dirty="0"/>
              <a:t>, know which way up it is. </a:t>
            </a:r>
          </a:p>
          <a:p>
            <a:r>
              <a:rPr lang="en-US" dirty="0"/>
              <a:t>This is the sensor that tells your phone or tablet whether the screen should be in portrait or landscape mode. </a:t>
            </a:r>
          </a:p>
          <a:p>
            <a:r>
              <a:rPr lang="en-US" dirty="0"/>
              <a:t>One accelerometer can tell whether it is in line with the pull of gravity or not, but if you combines three of them (one for each axis) you can tell which way up something is, since each axis is fixed in relation to the device it is in. </a:t>
            </a:r>
          </a:p>
          <a:p>
            <a:r>
              <a:rPr lang="en-US" dirty="0"/>
              <a:t>accelerometers can measure more than orientation. As the name suggests it can also measure the magnitude of acceleration along an axis. </a:t>
            </a:r>
          </a:p>
          <a:p>
            <a:r>
              <a:rPr lang="en-US" dirty="0"/>
              <a:t>they are used to trigger airbags during a crash where the g-force along the horizontal axis exceeds a certain threshold.</a:t>
            </a:r>
          </a:p>
        </p:txBody>
      </p:sp>
      <p:sp>
        <p:nvSpPr>
          <p:cNvPr id="3" name="Title 2"/>
          <p:cNvSpPr>
            <a:spLocks noGrp="1"/>
          </p:cNvSpPr>
          <p:nvPr>
            <p:ph type="title"/>
          </p:nvPr>
        </p:nvSpPr>
        <p:spPr/>
        <p:txBody>
          <a:bodyPr/>
          <a:lstStyle/>
          <a:p>
            <a:r>
              <a:rPr lang="en-US" dirty="0"/>
              <a:t>An accelerometer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No matter how the frame (and whatever it’s mounted to) changes orientation, the spinning disc in the middle stays true to its original plane. </a:t>
            </a:r>
          </a:p>
          <a:p>
            <a:r>
              <a:rPr lang="en-US" dirty="0"/>
              <a:t>aircraft where you may not know if the craft is level or not due to issues like visibility can be detected by MEMS(</a:t>
            </a:r>
            <a:r>
              <a:rPr lang="en-US" b="1" dirty="0"/>
              <a:t>Micro-Electro-Mechanical Systems)</a:t>
            </a:r>
            <a:r>
              <a:rPr lang="en-US" dirty="0"/>
              <a:t> </a:t>
            </a:r>
          </a:p>
          <a:p>
            <a:r>
              <a:rPr lang="en-US" dirty="0"/>
              <a:t>The types of components used to measure rotation in electronic devices can be quite varied. </a:t>
            </a:r>
          </a:p>
          <a:p>
            <a:r>
              <a:rPr lang="en-US" dirty="0"/>
              <a:t>Generally they detect vibration that’s translated to rotational measurement with microscopic tuning forks, vibrating wheels or resonant solid matter.</a:t>
            </a:r>
          </a:p>
          <a:p>
            <a:r>
              <a:rPr lang="en-US" dirty="0"/>
              <a:t>These work like the organs of insects (known as </a:t>
            </a:r>
            <a:r>
              <a:rPr lang="en-US" dirty="0" err="1"/>
              <a:t>halteres</a:t>
            </a:r>
            <a:r>
              <a:rPr lang="en-US" dirty="0"/>
              <a:t>) that help to orient them . </a:t>
            </a:r>
          </a:p>
          <a:p>
            <a:r>
              <a:rPr lang="en-US" dirty="0"/>
              <a:t>These MEMS gyroscopes are also known as vibrating structure gyroscopes. Since objects that vibrate tend to continue vibrating in the same plane even when rotated, which means the vibrating mass generates a </a:t>
            </a:r>
            <a:r>
              <a:rPr lang="en-US" dirty="0" err="1"/>
              <a:t>coriolis</a:t>
            </a:r>
            <a:r>
              <a:rPr lang="en-US" dirty="0"/>
              <a:t> force that can be detected electronically.</a:t>
            </a:r>
          </a:p>
          <a:p>
            <a:endParaRPr lang="en-US" dirty="0"/>
          </a:p>
        </p:txBody>
      </p:sp>
      <p:sp>
        <p:nvSpPr>
          <p:cNvPr id="3" name="Title 2"/>
          <p:cNvSpPr>
            <a:spLocks noGrp="1"/>
          </p:cNvSpPr>
          <p:nvPr>
            <p:ph type="title"/>
          </p:nvPr>
        </p:nvSpPr>
        <p:spPr/>
        <p:txBody>
          <a:bodyPr>
            <a:normAutofit fontScale="90000"/>
          </a:bodyPr>
          <a:lstStyle/>
          <a:p>
            <a:r>
              <a:rPr lang="en-US" dirty="0"/>
              <a:t>Gyroscopes </a:t>
            </a:r>
            <a:br>
              <a:rPr lang="en-US" dirty="0"/>
            </a:b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(sometimes referred as </a:t>
            </a:r>
            <a:r>
              <a:rPr lang="en-US" b="1" dirty="0"/>
              <a:t>mo-cap</a:t>
            </a:r>
            <a:r>
              <a:rPr lang="en-US" dirty="0"/>
              <a:t> or </a:t>
            </a:r>
            <a:r>
              <a:rPr lang="en-US" b="1" dirty="0" err="1"/>
              <a:t>mocap</a:t>
            </a:r>
            <a:r>
              <a:rPr lang="en-US" dirty="0"/>
              <a:t>, for short) is the process of recording the </a:t>
            </a:r>
            <a:r>
              <a:rPr lang="en-US" dirty="0">
                <a:hlinkClick r:id="rId2" tooltip="Motion (physics)"/>
              </a:rPr>
              <a:t>movement</a:t>
            </a:r>
            <a:r>
              <a:rPr lang="en-US" dirty="0"/>
              <a:t> of objects or people. It is used in </a:t>
            </a:r>
            <a:r>
              <a:rPr lang="en-US" dirty="0">
                <a:hlinkClick r:id="rId3"/>
              </a:rPr>
              <a:t>military</a:t>
            </a:r>
            <a:r>
              <a:rPr lang="en-US" dirty="0"/>
              <a:t>, </a:t>
            </a:r>
            <a:r>
              <a:rPr lang="en-US" dirty="0">
                <a:hlinkClick r:id="rId4"/>
              </a:rPr>
              <a:t>entertainment</a:t>
            </a:r>
            <a:r>
              <a:rPr lang="en-US" dirty="0"/>
              <a:t>, </a:t>
            </a:r>
            <a:r>
              <a:rPr lang="en-US" dirty="0">
                <a:hlinkClick r:id="rId5" tooltip="Sports"/>
              </a:rPr>
              <a:t>sports</a:t>
            </a:r>
            <a:r>
              <a:rPr lang="en-US" dirty="0"/>
              <a:t>, medical applications, and for validation of computer vision and robotics. In </a:t>
            </a:r>
            <a:r>
              <a:rPr lang="en-US" dirty="0">
                <a:hlinkClick r:id="rId6" tooltip="Filmmaking"/>
              </a:rPr>
              <a:t>filmmaking</a:t>
            </a:r>
            <a:r>
              <a:rPr lang="en-US" dirty="0"/>
              <a:t> and </a:t>
            </a:r>
            <a:r>
              <a:rPr lang="en-US" dirty="0">
                <a:hlinkClick r:id="rId7" tooltip="Video game development"/>
              </a:rPr>
              <a:t>video game development</a:t>
            </a:r>
            <a:r>
              <a:rPr lang="en-US" dirty="0"/>
              <a:t>, </a:t>
            </a:r>
          </a:p>
          <a:p>
            <a:r>
              <a:rPr lang="en-US" dirty="0"/>
              <a:t>it refers to recording actions of </a:t>
            </a:r>
            <a:r>
              <a:rPr lang="en-US" dirty="0">
                <a:hlinkClick r:id="rId8" tooltip="Motion capture acting"/>
              </a:rPr>
              <a:t>human actors</a:t>
            </a:r>
            <a:r>
              <a:rPr lang="en-US" dirty="0"/>
              <a:t>, and using that information to animate </a:t>
            </a:r>
            <a:r>
              <a:rPr lang="en-US" dirty="0">
                <a:hlinkClick r:id="rId9" tooltip="Entertainment"/>
              </a:rPr>
              <a:t>digital character</a:t>
            </a:r>
            <a:r>
              <a:rPr lang="en-US" dirty="0"/>
              <a:t> models in 2D or 3D </a:t>
            </a:r>
            <a:r>
              <a:rPr lang="en-US" dirty="0">
                <a:hlinkClick r:id="rId10" tooltip="Computer animation"/>
              </a:rPr>
              <a:t>computer animation</a:t>
            </a:r>
            <a:r>
              <a:rPr lang="en-US" dirty="0"/>
              <a:t>. </a:t>
            </a:r>
          </a:p>
          <a:p>
            <a:r>
              <a:rPr lang="en-US" dirty="0"/>
              <a:t>When it includes face and fingers or captures subtle expressions, it is often referred to as </a:t>
            </a:r>
            <a:r>
              <a:rPr lang="en-US" b="1" dirty="0"/>
              <a:t>performance capture</a:t>
            </a:r>
            <a:r>
              <a:rPr lang="en-US" dirty="0"/>
              <a:t>. In many fields, motion capture is sometimes called </a:t>
            </a:r>
            <a:r>
              <a:rPr lang="en-US" b="1" dirty="0"/>
              <a:t>motion tracking</a:t>
            </a:r>
            <a:r>
              <a:rPr lang="en-US" dirty="0"/>
              <a:t>, but in filmmaking and games, motion tracking usually refers more to </a:t>
            </a:r>
            <a:r>
              <a:rPr lang="en-US" b="1" dirty="0">
                <a:hlinkClick r:id="rId11" tooltip="Match moving"/>
              </a:rPr>
              <a:t>match moving</a:t>
            </a:r>
            <a:r>
              <a:rPr lang="en-US" dirty="0"/>
              <a:t>.</a:t>
            </a:r>
          </a:p>
          <a:p>
            <a:endParaRPr lang="en-US" dirty="0"/>
          </a:p>
        </p:txBody>
      </p:sp>
      <p:sp>
        <p:nvSpPr>
          <p:cNvPr id="3" name="Title 2"/>
          <p:cNvSpPr>
            <a:spLocks noGrp="1"/>
          </p:cNvSpPr>
          <p:nvPr>
            <p:ph type="title"/>
          </p:nvPr>
        </p:nvSpPr>
        <p:spPr/>
        <p:txBody>
          <a:bodyPr>
            <a:normAutofit fontScale="90000"/>
          </a:bodyPr>
          <a:lstStyle/>
          <a:p>
            <a:r>
              <a:rPr lang="en-US" dirty="0"/>
              <a:t>Motion capture </a:t>
            </a:r>
            <a:br>
              <a:rPr lang="en-US" dirty="0"/>
            </a:b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b="1" dirty="0"/>
              <a:t>Optical systems</a:t>
            </a:r>
            <a:endParaRPr lang="en-US" dirty="0"/>
          </a:p>
          <a:p>
            <a:r>
              <a:rPr lang="en-US" i="1" dirty="0"/>
              <a:t>Optical systems</a:t>
            </a:r>
            <a:r>
              <a:rPr lang="en-US" dirty="0"/>
              <a:t> utilize data captured from image sensors to </a:t>
            </a:r>
            <a:r>
              <a:rPr lang="en-US" u="sng" dirty="0">
                <a:hlinkClick r:id="rId2" tooltip="Triangulation (computer vision)"/>
              </a:rPr>
              <a:t>triangulate</a:t>
            </a:r>
            <a:r>
              <a:rPr lang="en-US" dirty="0"/>
              <a:t> the 3D position of a subject between two or more cameras calibrated to provide overlapping projections.</a:t>
            </a:r>
          </a:p>
          <a:p>
            <a:r>
              <a:rPr lang="en-US" dirty="0"/>
              <a:t>Data acquisition is traditionally implemented using special markers attached to an actor; however, more recent systems are able to generate accurate data by tracking surface features identified dynamically for each particular subject. </a:t>
            </a:r>
          </a:p>
          <a:p>
            <a:r>
              <a:rPr lang="en-US" dirty="0"/>
              <a:t>Tracking a large number of performers or expanding the capture area is accomplished by the addition of more cameras. </a:t>
            </a:r>
          </a:p>
          <a:p>
            <a:r>
              <a:rPr lang="en-US" dirty="0"/>
              <a:t>These systems produce data with three degrees of freedom for each marker, and rotational information must be inferred from the relative orientation of three or more markers; </a:t>
            </a:r>
          </a:p>
          <a:p>
            <a:r>
              <a:rPr lang="en-US" dirty="0"/>
              <a:t>for instance shoulder, elbow and wrist markers providing the angle of the elbow.</a:t>
            </a:r>
          </a:p>
        </p:txBody>
      </p:sp>
      <p:sp>
        <p:nvSpPr>
          <p:cNvPr id="3" name="Title 2"/>
          <p:cNvSpPr>
            <a:spLocks noGrp="1"/>
          </p:cNvSpPr>
          <p:nvPr>
            <p:ph type="title"/>
          </p:nvPr>
        </p:nvSpPr>
        <p:spPr/>
        <p:txBody>
          <a:bodyPr>
            <a:normAutofit fontScale="90000"/>
          </a:bodyPr>
          <a:lstStyle/>
          <a:p>
            <a:r>
              <a:rPr lang="en-US" dirty="0"/>
              <a:t>Optical systems</a:t>
            </a:r>
            <a:br>
              <a:rPr lang="en-US" dirty="0"/>
            </a:br>
            <a:endParaRPr lang="en-US"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418</TotalTime>
  <Words>7507</Words>
  <Application>Microsoft Office PowerPoint</Application>
  <PresentationFormat>Widescreen</PresentationFormat>
  <Paragraphs>509</Paragraphs>
  <Slides>105</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105</vt:i4>
      </vt:variant>
    </vt:vector>
  </HeadingPairs>
  <TitlesOfParts>
    <vt:vector size="117" baseType="lpstr">
      <vt:lpstr>Arial</vt:lpstr>
      <vt:lpstr>Arial MT</vt:lpstr>
      <vt:lpstr>Calibri</vt:lpstr>
      <vt:lpstr>Cambria</vt:lpstr>
      <vt:lpstr>Lucida Sans Unicode</vt:lpstr>
      <vt:lpstr>Times New Roman</vt:lpstr>
      <vt:lpstr>Verdana</vt:lpstr>
      <vt:lpstr>Wingdings</vt:lpstr>
      <vt:lpstr>Wingdings 2</vt:lpstr>
      <vt:lpstr>Wingdings 3</vt:lpstr>
      <vt:lpstr>Office Theme</vt:lpstr>
      <vt:lpstr>Concourse</vt:lpstr>
      <vt:lpstr>PowerPoint Presentation</vt:lpstr>
      <vt:lpstr>PowerPoint Presentation</vt:lpstr>
      <vt:lpstr>PowerPoint Presentation</vt:lpstr>
      <vt:lpstr>TYPES OF VR SYSTEM</vt:lpstr>
      <vt:lpstr>NON-IMMERSIVE VR SYSTEM</vt:lpstr>
      <vt:lpstr>IMMERSIVE VR SYSTEM</vt:lpstr>
      <vt:lpstr>SEMI-IMMERSIVE VR SYSTEM</vt:lpstr>
      <vt:lpstr>DISTRIBUTED VR SYSTEM</vt:lpstr>
      <vt:lpstr>KEY  COMPONENTS</vt:lpstr>
      <vt:lpstr>SENSORS</vt:lpstr>
      <vt:lpstr>LENSES</vt:lpstr>
      <vt:lpstr>Fresnel Lenses used in many VR Headsets</vt:lpstr>
      <vt:lpstr>DISPLAY SCREEN</vt:lpstr>
      <vt:lpstr>PowerPoint Presentation</vt:lpstr>
      <vt:lpstr>SIMULATION &amp; RENDERING</vt:lpstr>
      <vt:lpstr>SIMULATION &amp; RENDERING</vt:lpstr>
      <vt:lpstr>PowerPoint Presentation</vt:lpstr>
      <vt:lpstr>FACTORS IN VIRTUAL REALITY</vt:lpstr>
      <vt:lpstr>FACTORS IN VR SYSTEMS</vt:lpstr>
      <vt:lpstr>FACTORS IN VR SYSTEM</vt:lpstr>
      <vt:lpstr>3D POSITION TRACKERS</vt:lpstr>
      <vt:lpstr>PowerPoint Presentation</vt:lpstr>
      <vt:lpstr>NAVIGATION</vt:lpstr>
      <vt:lpstr>MANIPULATION</vt:lpstr>
      <vt:lpstr>MANIPULATION INTERFACE</vt:lpstr>
      <vt:lpstr>GRAPHICS DISPLAY INTERFACES</vt:lpstr>
      <vt:lpstr>Graphics Display Interfaces </vt:lpstr>
      <vt:lpstr>PowerPoint Presentation</vt:lpstr>
      <vt:lpstr>Personal Graphics Display </vt:lpstr>
      <vt:lpstr>Head Mounted Display </vt:lpstr>
      <vt:lpstr>PowerPoint Presentation</vt:lpstr>
      <vt:lpstr>HAND SUPPORTED DISPLAYS</vt:lpstr>
      <vt:lpstr>Floor Supported Displays</vt:lpstr>
      <vt:lpstr>PowerPoint Presentation</vt:lpstr>
      <vt:lpstr>Desk supported Displays  </vt:lpstr>
      <vt:lpstr>PowerPoint Presentation</vt:lpstr>
      <vt:lpstr>Large Volume Displays </vt:lpstr>
      <vt:lpstr>PowerPoint Presentation</vt:lpstr>
      <vt:lpstr>PowerPoint Presentation</vt:lpstr>
      <vt:lpstr>Monitor-based Large Volume Display </vt:lpstr>
      <vt:lpstr>PowerPoint Presentation</vt:lpstr>
      <vt:lpstr>PROJECTOR-BASED DISPLAYS</vt:lpstr>
      <vt:lpstr>PowerPoint Presentation</vt:lpstr>
      <vt:lpstr>Cave-Automatic Virtual Environment(CAVE) </vt:lpstr>
      <vt:lpstr>PowerPoint Presentation</vt:lpstr>
      <vt:lpstr>PowerPoint Presentation</vt:lpstr>
      <vt:lpstr>CAVE systems used in real world as driving simulators.</vt:lpstr>
      <vt:lpstr>PowerPoint Presentation</vt:lpstr>
      <vt:lpstr>PowerPoint Presentation</vt:lpstr>
      <vt:lpstr>VIRTUAL REALITY TECHNOLOGIES  </vt:lpstr>
      <vt:lpstr>UNITY</vt:lpstr>
      <vt:lpstr>FUZOR</vt:lpstr>
      <vt:lpstr>TWIN MOTION</vt:lpstr>
      <vt:lpstr>OCULUS RIFT</vt:lpstr>
      <vt:lpstr>TP CAST</vt:lpstr>
      <vt:lpstr>MAGIC LEAP</vt:lpstr>
      <vt:lpstr>HOLOLENS</vt:lpstr>
      <vt:lpstr>KINECT</vt:lpstr>
      <vt:lpstr>LEAP MOTION</vt:lpstr>
      <vt:lpstr>MYO</vt:lpstr>
      <vt:lpstr>Tracking </vt:lpstr>
      <vt:lpstr>PowerPoint Presentation</vt:lpstr>
      <vt:lpstr>PowerPoint Presentation</vt:lpstr>
      <vt:lpstr>Tracking 2D Orientation</vt:lpstr>
      <vt:lpstr>PowerPoint Presentation</vt:lpstr>
      <vt:lpstr>PowerPoint Presentation</vt:lpstr>
      <vt:lpstr>PowerPoint Presentation</vt:lpstr>
      <vt:lpstr>Calibration</vt:lpstr>
      <vt:lpstr>Integration</vt:lpstr>
      <vt:lpstr>Registration</vt:lpstr>
      <vt:lpstr>Drift correction</vt:lpstr>
      <vt:lpstr>VR and Sense organs</vt:lpstr>
      <vt:lpstr>TRACKING systems</vt:lpstr>
      <vt:lpstr>The various types of systems used for tracking utilized in VR systems.  </vt:lpstr>
      <vt:lpstr>Electromagnetic tracking systems</vt:lpstr>
      <vt:lpstr>Acoustic tracking systems</vt:lpstr>
      <vt:lpstr>Optical tracking devices </vt:lpstr>
      <vt:lpstr>Mechanical tracking systems </vt:lpstr>
      <vt:lpstr>MOTION TRACKING </vt:lpstr>
      <vt:lpstr>HOW DOES MOTION TRACKING WORK? </vt:lpstr>
      <vt:lpstr>OPTICAL TRACKING </vt:lpstr>
      <vt:lpstr>NON-OPTICAL TRACKING </vt:lpstr>
      <vt:lpstr>PowerPoint Presentation</vt:lpstr>
      <vt:lpstr>The hardware components of VR systems are conveniently classiﬁed as:  </vt:lpstr>
      <vt:lpstr>DATA GLOVE </vt:lpstr>
      <vt:lpstr>Body Tracking  </vt:lpstr>
      <vt:lpstr>PowerPoint Presentation</vt:lpstr>
      <vt:lpstr>The Head </vt:lpstr>
      <vt:lpstr>The Hand and Fingers  </vt:lpstr>
      <vt:lpstr>The Eyes</vt:lpstr>
      <vt:lpstr>The Torso  </vt:lpstr>
      <vt:lpstr>The Feet  </vt:lpstr>
      <vt:lpstr>Indirect Tracking  </vt:lpstr>
      <vt:lpstr>Sensors:  </vt:lpstr>
      <vt:lpstr>A magnetometer</vt:lpstr>
      <vt:lpstr>An accelerometer</vt:lpstr>
      <vt:lpstr>Gyroscopes  </vt:lpstr>
      <vt:lpstr>Motion capture  </vt:lpstr>
      <vt:lpstr>Optical systems </vt:lpstr>
      <vt:lpstr>Passive markers </vt:lpstr>
      <vt:lpstr>Active marker </vt:lpstr>
      <vt:lpstr>Video based input</vt:lpstr>
      <vt:lpstr>360-Degree Immersive Video </vt:lpstr>
      <vt:lpstr>Interactive 3D Development </vt:lpstr>
      <vt:lpstr>Menus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HARIHARAN B P</cp:lastModifiedBy>
  <cp:revision>52</cp:revision>
  <dcterms:created xsi:type="dcterms:W3CDTF">2021-07-03T07:57:34Z</dcterms:created>
  <dcterms:modified xsi:type="dcterms:W3CDTF">2022-08-02T14:39:32Z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2019-02-27T00:00:00Z</vt:filetime>
  </property>
  <property fmtid="{D5CDD505-2E9C-101B-9397-08002B2CF9AE}" pid="3" name="Creator">
    <vt:lpwstr>Microsoft® PowerPoint® 2013</vt:lpwstr>
  </property>
  <property fmtid="{D5CDD505-2E9C-101B-9397-08002B2CF9AE}" pid="4" name="LastSaved">
    <vt:filetime>2021-07-03T00:00:00Z</vt:filetime>
  </property>
</Properties>
</file>